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31"/>
  </p:notesMasterIdLst>
  <p:sldIdLst>
    <p:sldId id="502" r:id="rId2"/>
    <p:sldId id="518" r:id="rId3"/>
    <p:sldId id="519" r:id="rId4"/>
    <p:sldId id="520" r:id="rId5"/>
    <p:sldId id="480" r:id="rId6"/>
    <p:sldId id="522" r:id="rId7"/>
    <p:sldId id="425" r:id="rId8"/>
    <p:sldId id="517" r:id="rId9"/>
    <p:sldId id="469" r:id="rId10"/>
    <p:sldId id="523" r:id="rId11"/>
    <p:sldId id="453" r:id="rId12"/>
    <p:sldId id="455" r:id="rId13"/>
    <p:sldId id="524" r:id="rId14"/>
    <p:sldId id="511" r:id="rId15"/>
    <p:sldId id="380" r:id="rId16"/>
    <p:sldId id="449" r:id="rId17"/>
    <p:sldId id="505" r:id="rId18"/>
    <p:sldId id="454" r:id="rId19"/>
    <p:sldId id="439" r:id="rId20"/>
    <p:sldId id="445" r:id="rId21"/>
    <p:sldId id="442" r:id="rId22"/>
    <p:sldId id="435" r:id="rId23"/>
    <p:sldId id="409" r:id="rId24"/>
    <p:sldId id="516" r:id="rId25"/>
    <p:sldId id="515" r:id="rId26"/>
    <p:sldId id="405" r:id="rId27"/>
    <p:sldId id="499" r:id="rId28"/>
    <p:sldId id="500" r:id="rId29"/>
    <p:sldId id="50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32" autoAdjust="0"/>
    <p:restoredTop sz="94660"/>
  </p:normalViewPr>
  <p:slideViewPr>
    <p:cSldViewPr snapToGrid="0">
      <p:cViewPr varScale="1">
        <p:scale>
          <a:sx n="101" d="100"/>
          <a:sy n="101" d="100"/>
        </p:scale>
        <p:origin x="342" y="10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6D7BE-30C6-49DD-8B0A-40D57D731A0E}" type="datetimeFigureOut">
              <a:rPr lang="en-GB" smtClean="0"/>
              <a:t>18/02/2024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C7503-3306-4117-8D3D-C24CD647753D}" type="slidenum">
              <a:rPr lang="en-GB" smtClean="0"/>
              <a:t>‹#›</a:t>
            </a:fld>
            <a:endParaRPr lang="en-GB"/>
          </a:p>
        </p:txBody>
      </p:sp>
    </p:spTree>
    <p:extLst>
      <p:ext uri="{BB962C8B-B14F-4D97-AF65-F5344CB8AC3E}">
        <p14:creationId xmlns:p14="http://schemas.microsoft.com/office/powerpoint/2010/main" val="12251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GB"/>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1200"/>
            </a:lvl1pPr>
          </a:lstStyle>
          <a:p>
            <a:r>
              <a:rPr lang="en-US"/>
              <a:t>21/02/2024</a:t>
            </a:r>
            <a:endParaRPr lang="en-GB" dirty="0"/>
          </a:p>
        </p:txBody>
      </p:sp>
      <p:sp>
        <p:nvSpPr>
          <p:cNvPr id="5" name="Footer Placeholder 4"/>
          <p:cNvSpPr>
            <a:spLocks noGrp="1"/>
          </p:cNvSpPr>
          <p:nvPr>
            <p:ph type="ftr" sz="quarter" idx="11"/>
          </p:nvPr>
        </p:nvSpPr>
        <p:spPr/>
        <p:txBody>
          <a:bodyPr/>
          <a:lstStyle>
            <a:lvl1pPr>
              <a:defRPr sz="1200"/>
            </a:lvl1pPr>
          </a:lstStyle>
          <a:p>
            <a:r>
              <a:rPr lang="it-IT"/>
              <a:t>Georgios Stamatakos - In Silico Oncology – European parliament</a:t>
            </a:r>
            <a:endParaRPr lang="en-GB" dirty="0"/>
          </a:p>
        </p:txBody>
      </p:sp>
      <p:sp>
        <p:nvSpPr>
          <p:cNvPr id="6" name="Slide Number Placeholder 5"/>
          <p:cNvSpPr>
            <a:spLocks noGrp="1"/>
          </p:cNvSpPr>
          <p:nvPr>
            <p:ph type="sldNum" sz="quarter" idx="12"/>
          </p:nvPr>
        </p:nvSpPr>
        <p:spPr/>
        <p:txBody>
          <a:bodyPr/>
          <a:lstStyle>
            <a:lvl1pPr>
              <a:defRPr sz="1200"/>
            </a:lvl1pPr>
          </a:lstStyle>
          <a:p>
            <a:fld id="{076B00C5-289B-45F3-9102-15A95B6079E9}" type="slidenum">
              <a:rPr lang="en-GB" smtClean="0"/>
              <a:pPr/>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21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21/02/2024</a:t>
            </a:r>
            <a:endParaRPr lang="en-GB"/>
          </a:p>
        </p:txBody>
      </p:sp>
      <p:sp>
        <p:nvSpPr>
          <p:cNvPr id="5" name="Footer Placeholder 4"/>
          <p:cNvSpPr>
            <a:spLocks noGrp="1"/>
          </p:cNvSpPr>
          <p:nvPr>
            <p:ph type="ftr" sz="quarter" idx="11"/>
          </p:nvPr>
        </p:nvSpPr>
        <p:spPr/>
        <p:txBody>
          <a:bodyPr/>
          <a:lstStyle/>
          <a:p>
            <a:r>
              <a:rPr lang="it-IT"/>
              <a:t>Georgios Stamatakos - In Silico Oncology – European parliament</a:t>
            </a:r>
            <a:endParaRPr lang="en-GB"/>
          </a:p>
        </p:txBody>
      </p:sp>
      <p:sp>
        <p:nvSpPr>
          <p:cNvPr id="6" name="Slide Number Placeholder 5"/>
          <p:cNvSpPr>
            <a:spLocks noGrp="1"/>
          </p:cNvSpPr>
          <p:nvPr>
            <p:ph type="sldNum" sz="quarter" idx="12"/>
          </p:nvPr>
        </p:nvSpPr>
        <p:spPr/>
        <p:txBody>
          <a:bodyPr/>
          <a:lstStyle/>
          <a:p>
            <a:fld id="{076B00C5-289B-45F3-9102-15A95B6079E9}" type="slidenum">
              <a:rPr lang="en-GB" smtClean="0"/>
              <a:t>‹#›</a:t>
            </a:fld>
            <a:endParaRPr lang="en-GB"/>
          </a:p>
        </p:txBody>
      </p:sp>
    </p:spTree>
    <p:extLst>
      <p:ext uri="{BB962C8B-B14F-4D97-AF65-F5344CB8AC3E}">
        <p14:creationId xmlns:p14="http://schemas.microsoft.com/office/powerpoint/2010/main" val="85099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21/02/2024</a:t>
            </a:r>
            <a:endParaRPr lang="en-GB"/>
          </a:p>
        </p:txBody>
      </p:sp>
      <p:sp>
        <p:nvSpPr>
          <p:cNvPr id="5" name="Footer Placeholder 4"/>
          <p:cNvSpPr>
            <a:spLocks noGrp="1"/>
          </p:cNvSpPr>
          <p:nvPr>
            <p:ph type="ftr" sz="quarter" idx="11"/>
          </p:nvPr>
        </p:nvSpPr>
        <p:spPr/>
        <p:txBody>
          <a:bodyPr/>
          <a:lstStyle/>
          <a:p>
            <a:r>
              <a:rPr lang="it-IT"/>
              <a:t>Georgios Stamatakos - In Silico Oncology – European parliament</a:t>
            </a:r>
            <a:endParaRPr lang="en-GB"/>
          </a:p>
        </p:txBody>
      </p:sp>
      <p:sp>
        <p:nvSpPr>
          <p:cNvPr id="6" name="Slide Number Placeholder 5"/>
          <p:cNvSpPr>
            <a:spLocks noGrp="1"/>
          </p:cNvSpPr>
          <p:nvPr>
            <p:ph type="sldNum" sz="quarter" idx="12"/>
          </p:nvPr>
        </p:nvSpPr>
        <p:spPr/>
        <p:txBody>
          <a:bodyPr/>
          <a:lstStyle/>
          <a:p>
            <a:fld id="{076B00C5-289B-45F3-9102-15A95B6079E9}" type="slidenum">
              <a:rPr lang="en-GB" smtClean="0"/>
              <a:t>‹#›</a:t>
            </a:fld>
            <a:endParaRPr lang="en-GB"/>
          </a:p>
        </p:txBody>
      </p:sp>
    </p:spTree>
    <p:extLst>
      <p:ext uri="{BB962C8B-B14F-4D97-AF65-F5344CB8AC3E}">
        <p14:creationId xmlns:p14="http://schemas.microsoft.com/office/powerpoint/2010/main" val="1438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sz="1200"/>
            </a:lvl1pPr>
          </a:lstStyle>
          <a:p>
            <a:r>
              <a:rPr lang="en-US"/>
              <a:t>21/02/2024</a:t>
            </a:r>
            <a:endParaRPr lang="en-GB" dirty="0"/>
          </a:p>
        </p:txBody>
      </p:sp>
      <p:sp>
        <p:nvSpPr>
          <p:cNvPr id="5" name="Footer Placeholder 4"/>
          <p:cNvSpPr>
            <a:spLocks noGrp="1"/>
          </p:cNvSpPr>
          <p:nvPr>
            <p:ph type="ftr" sz="quarter" idx="11"/>
          </p:nvPr>
        </p:nvSpPr>
        <p:spPr/>
        <p:txBody>
          <a:bodyPr/>
          <a:lstStyle>
            <a:lvl1pPr>
              <a:defRPr sz="1200"/>
            </a:lvl1pPr>
          </a:lstStyle>
          <a:p>
            <a:r>
              <a:rPr lang="it-IT"/>
              <a:t>Georgios Stamatakos - In Silico Oncology – European parliament</a:t>
            </a:r>
            <a:endParaRPr lang="en-GB" dirty="0"/>
          </a:p>
        </p:txBody>
      </p:sp>
      <p:sp>
        <p:nvSpPr>
          <p:cNvPr id="6" name="Slide Number Placeholder 5"/>
          <p:cNvSpPr>
            <a:spLocks noGrp="1"/>
          </p:cNvSpPr>
          <p:nvPr>
            <p:ph type="sldNum" sz="quarter" idx="12"/>
          </p:nvPr>
        </p:nvSpPr>
        <p:spPr/>
        <p:txBody>
          <a:bodyPr/>
          <a:lstStyle>
            <a:lvl1pPr>
              <a:defRPr sz="1200"/>
            </a:lvl1pPr>
          </a:lstStyle>
          <a:p>
            <a:fld id="{076B00C5-289B-45F3-9102-15A95B6079E9}" type="slidenum">
              <a:rPr lang="en-GB" smtClean="0"/>
              <a:pPr/>
              <a:t>‹#›</a:t>
            </a:fld>
            <a:endParaRPr lang="en-GB" dirty="0"/>
          </a:p>
        </p:txBody>
      </p:sp>
    </p:spTree>
    <p:extLst>
      <p:ext uri="{BB962C8B-B14F-4D97-AF65-F5344CB8AC3E}">
        <p14:creationId xmlns:p14="http://schemas.microsoft.com/office/powerpoint/2010/main" val="78041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US"/>
              <a:t>21/02/2024</a:t>
            </a:r>
            <a:endParaRPr lang="en-GB"/>
          </a:p>
        </p:txBody>
      </p:sp>
      <p:sp>
        <p:nvSpPr>
          <p:cNvPr id="5" name="Footer Placeholder 4"/>
          <p:cNvSpPr>
            <a:spLocks noGrp="1"/>
          </p:cNvSpPr>
          <p:nvPr>
            <p:ph type="ftr" sz="quarter" idx="11"/>
          </p:nvPr>
        </p:nvSpPr>
        <p:spPr/>
        <p:txBody>
          <a:bodyPr/>
          <a:lstStyle/>
          <a:p>
            <a:r>
              <a:rPr lang="it-IT"/>
              <a:t>Georgios Stamatakos - In Silico Oncology – European parliament</a:t>
            </a:r>
            <a:endParaRPr lang="en-GB"/>
          </a:p>
        </p:txBody>
      </p:sp>
      <p:sp>
        <p:nvSpPr>
          <p:cNvPr id="6" name="Slide Number Placeholder 5"/>
          <p:cNvSpPr>
            <a:spLocks noGrp="1"/>
          </p:cNvSpPr>
          <p:nvPr>
            <p:ph type="sldNum" sz="quarter" idx="12"/>
          </p:nvPr>
        </p:nvSpPr>
        <p:spPr/>
        <p:txBody>
          <a:bodyPr/>
          <a:lstStyle/>
          <a:p>
            <a:fld id="{076B00C5-289B-45F3-9102-15A95B6079E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50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US"/>
              <a:t>21/02/2024</a:t>
            </a:r>
            <a:endParaRPr lang="en-GB" dirty="0"/>
          </a:p>
        </p:txBody>
      </p:sp>
      <p:sp>
        <p:nvSpPr>
          <p:cNvPr id="6" name="Footer Placeholder 5"/>
          <p:cNvSpPr>
            <a:spLocks noGrp="1"/>
          </p:cNvSpPr>
          <p:nvPr>
            <p:ph type="ftr" sz="quarter" idx="11"/>
          </p:nvPr>
        </p:nvSpPr>
        <p:spPr/>
        <p:txBody>
          <a:bodyPr/>
          <a:lstStyle/>
          <a:p>
            <a:r>
              <a:rPr lang="it-IT"/>
              <a:t>Georgios Stamatakos - In Silico Oncology – European parliament</a:t>
            </a:r>
            <a:endParaRPr lang="en-GB"/>
          </a:p>
        </p:txBody>
      </p:sp>
      <p:sp>
        <p:nvSpPr>
          <p:cNvPr id="7" name="Slide Number Placeholder 6"/>
          <p:cNvSpPr>
            <a:spLocks noGrp="1"/>
          </p:cNvSpPr>
          <p:nvPr>
            <p:ph type="sldNum" sz="quarter" idx="12"/>
          </p:nvPr>
        </p:nvSpPr>
        <p:spPr/>
        <p:txBody>
          <a:bodyPr/>
          <a:lstStyle/>
          <a:p>
            <a:fld id="{076B00C5-289B-45F3-9102-15A95B6079E9}" type="slidenum">
              <a:rPr lang="en-GB" smtClean="0"/>
              <a:t>‹#›</a:t>
            </a:fld>
            <a:endParaRPr lang="en-GB"/>
          </a:p>
        </p:txBody>
      </p:sp>
    </p:spTree>
    <p:extLst>
      <p:ext uri="{BB962C8B-B14F-4D97-AF65-F5344CB8AC3E}">
        <p14:creationId xmlns:p14="http://schemas.microsoft.com/office/powerpoint/2010/main" val="131687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US"/>
              <a:t>21/02/2024</a:t>
            </a:r>
            <a:endParaRPr lang="en-GB"/>
          </a:p>
        </p:txBody>
      </p:sp>
      <p:sp>
        <p:nvSpPr>
          <p:cNvPr id="8" name="Footer Placeholder 7"/>
          <p:cNvSpPr>
            <a:spLocks noGrp="1"/>
          </p:cNvSpPr>
          <p:nvPr>
            <p:ph type="ftr" sz="quarter" idx="11"/>
          </p:nvPr>
        </p:nvSpPr>
        <p:spPr/>
        <p:txBody>
          <a:bodyPr/>
          <a:lstStyle/>
          <a:p>
            <a:r>
              <a:rPr lang="it-IT"/>
              <a:t>Georgios Stamatakos - In Silico Oncology – European parliament</a:t>
            </a:r>
            <a:endParaRPr lang="en-GB"/>
          </a:p>
        </p:txBody>
      </p:sp>
      <p:sp>
        <p:nvSpPr>
          <p:cNvPr id="9" name="Slide Number Placeholder 8"/>
          <p:cNvSpPr>
            <a:spLocks noGrp="1"/>
          </p:cNvSpPr>
          <p:nvPr>
            <p:ph type="sldNum" sz="quarter" idx="12"/>
          </p:nvPr>
        </p:nvSpPr>
        <p:spPr/>
        <p:txBody>
          <a:bodyPr/>
          <a:lstStyle/>
          <a:p>
            <a:fld id="{076B00C5-289B-45F3-9102-15A95B6079E9}" type="slidenum">
              <a:rPr lang="en-GB" smtClean="0"/>
              <a:t>‹#›</a:t>
            </a:fld>
            <a:endParaRPr lang="en-GB"/>
          </a:p>
        </p:txBody>
      </p:sp>
    </p:spTree>
    <p:extLst>
      <p:ext uri="{BB962C8B-B14F-4D97-AF65-F5344CB8AC3E}">
        <p14:creationId xmlns:p14="http://schemas.microsoft.com/office/powerpoint/2010/main" val="6068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lvl1pPr>
              <a:defRPr sz="1200"/>
            </a:lvl1pPr>
          </a:lstStyle>
          <a:p>
            <a:r>
              <a:rPr lang="en-US"/>
              <a:t>21/02/2024</a:t>
            </a:r>
            <a:endParaRPr lang="en-GB" dirty="0"/>
          </a:p>
        </p:txBody>
      </p:sp>
      <p:sp>
        <p:nvSpPr>
          <p:cNvPr id="4" name="Footer Placeholder 3"/>
          <p:cNvSpPr>
            <a:spLocks noGrp="1"/>
          </p:cNvSpPr>
          <p:nvPr>
            <p:ph type="ftr" sz="quarter" idx="11"/>
          </p:nvPr>
        </p:nvSpPr>
        <p:spPr/>
        <p:txBody>
          <a:bodyPr/>
          <a:lstStyle>
            <a:lvl1pPr>
              <a:defRPr sz="1200"/>
            </a:lvl1pPr>
          </a:lstStyle>
          <a:p>
            <a:r>
              <a:rPr lang="it-IT"/>
              <a:t>Georgios Stamatakos - In Silico Oncology – European parliament</a:t>
            </a:r>
            <a:endParaRPr lang="en-GB" dirty="0"/>
          </a:p>
        </p:txBody>
      </p:sp>
      <p:sp>
        <p:nvSpPr>
          <p:cNvPr id="5" name="Slide Number Placeholder 4"/>
          <p:cNvSpPr>
            <a:spLocks noGrp="1"/>
          </p:cNvSpPr>
          <p:nvPr>
            <p:ph type="sldNum" sz="quarter" idx="12"/>
          </p:nvPr>
        </p:nvSpPr>
        <p:spPr/>
        <p:txBody>
          <a:bodyPr/>
          <a:lstStyle>
            <a:lvl1pPr>
              <a:defRPr sz="1200"/>
            </a:lvl1pPr>
          </a:lstStyle>
          <a:p>
            <a:fld id="{076B00C5-289B-45F3-9102-15A95B6079E9}" type="slidenum">
              <a:rPr lang="en-GB" smtClean="0"/>
              <a:pPr/>
              <a:t>‹#›</a:t>
            </a:fld>
            <a:endParaRPr lang="en-GB" dirty="0"/>
          </a:p>
        </p:txBody>
      </p:sp>
    </p:spTree>
    <p:extLst>
      <p:ext uri="{BB962C8B-B14F-4D97-AF65-F5344CB8AC3E}">
        <p14:creationId xmlns:p14="http://schemas.microsoft.com/office/powerpoint/2010/main" val="314189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sz="1200"/>
            </a:lvl1pPr>
          </a:lstStyle>
          <a:p>
            <a:r>
              <a:rPr lang="en-US"/>
              <a:t>21/02/2024</a:t>
            </a:r>
            <a:endParaRPr lang="en-GB" dirty="0"/>
          </a:p>
        </p:txBody>
      </p:sp>
      <p:sp>
        <p:nvSpPr>
          <p:cNvPr id="8" name="Footer Placeholder 7"/>
          <p:cNvSpPr>
            <a:spLocks noGrp="1"/>
          </p:cNvSpPr>
          <p:nvPr>
            <p:ph type="ftr" sz="quarter" idx="11"/>
          </p:nvPr>
        </p:nvSpPr>
        <p:spPr/>
        <p:txBody>
          <a:bodyPr/>
          <a:lstStyle>
            <a:lvl1pPr>
              <a:defRPr sz="1200">
                <a:solidFill>
                  <a:srgbClr val="FFFFFF"/>
                </a:solidFill>
              </a:defRPr>
            </a:lvl1pPr>
          </a:lstStyle>
          <a:p>
            <a:r>
              <a:rPr lang="en-GB" dirty="0"/>
              <a:t>Georgios Stamatakos - In Silico Oncology – European parliament</a:t>
            </a:r>
          </a:p>
        </p:txBody>
      </p:sp>
      <p:sp>
        <p:nvSpPr>
          <p:cNvPr id="9" name="Slide Number Placeholder 8"/>
          <p:cNvSpPr>
            <a:spLocks noGrp="1"/>
          </p:cNvSpPr>
          <p:nvPr>
            <p:ph type="sldNum" sz="quarter" idx="12"/>
          </p:nvPr>
        </p:nvSpPr>
        <p:spPr/>
        <p:txBody>
          <a:bodyPr/>
          <a:lstStyle>
            <a:lvl1pPr>
              <a:defRPr sz="1200"/>
            </a:lvl1pPr>
          </a:lstStyle>
          <a:p>
            <a:fld id="{076B00C5-289B-45F3-9102-15A95B6079E9}" type="slidenum">
              <a:rPr lang="en-GB" smtClean="0"/>
              <a:pPr/>
              <a:t>‹#›</a:t>
            </a:fld>
            <a:endParaRPr lang="en-GB" dirty="0"/>
          </a:p>
        </p:txBody>
      </p:sp>
    </p:spTree>
    <p:extLst>
      <p:ext uri="{BB962C8B-B14F-4D97-AF65-F5344CB8AC3E}">
        <p14:creationId xmlns:p14="http://schemas.microsoft.com/office/powerpoint/2010/main" val="115161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GB"/>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21/02/2024</a:t>
            </a:r>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it-IT"/>
              <a:t>Georgios Stamatakos - In Silico Oncology – European parliament</a:t>
            </a:r>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76B00C5-289B-45F3-9102-15A95B6079E9}" type="slidenum">
              <a:rPr lang="en-GB" smtClean="0"/>
              <a:t>‹#›</a:t>
            </a:fld>
            <a:endParaRPr lang="en-GB"/>
          </a:p>
        </p:txBody>
      </p:sp>
    </p:spTree>
    <p:extLst>
      <p:ext uri="{BB962C8B-B14F-4D97-AF65-F5344CB8AC3E}">
        <p14:creationId xmlns:p14="http://schemas.microsoft.com/office/powerpoint/2010/main" val="250023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21/02/2024</a:t>
            </a:r>
            <a:endParaRPr lang="en-GB"/>
          </a:p>
        </p:txBody>
      </p:sp>
      <p:sp>
        <p:nvSpPr>
          <p:cNvPr id="6" name="Footer Placeholder 5"/>
          <p:cNvSpPr>
            <a:spLocks noGrp="1"/>
          </p:cNvSpPr>
          <p:nvPr>
            <p:ph type="ftr" sz="quarter" idx="11"/>
          </p:nvPr>
        </p:nvSpPr>
        <p:spPr/>
        <p:txBody>
          <a:bodyPr/>
          <a:lstStyle/>
          <a:p>
            <a:r>
              <a:rPr lang="it-IT"/>
              <a:t>Georgios Stamatakos - In Silico Oncology – European parliament</a:t>
            </a:r>
            <a:endParaRPr lang="en-GB"/>
          </a:p>
        </p:txBody>
      </p:sp>
      <p:sp>
        <p:nvSpPr>
          <p:cNvPr id="7" name="Slide Number Placeholder 6"/>
          <p:cNvSpPr>
            <a:spLocks noGrp="1"/>
          </p:cNvSpPr>
          <p:nvPr>
            <p:ph type="sldNum" sz="quarter" idx="12"/>
          </p:nvPr>
        </p:nvSpPr>
        <p:spPr/>
        <p:txBody>
          <a:bodyPr/>
          <a:lstStyle/>
          <a:p>
            <a:fld id="{076B00C5-289B-45F3-9102-15A95B6079E9}" type="slidenum">
              <a:rPr lang="en-GB" smtClean="0"/>
              <a:t>‹#›</a:t>
            </a:fld>
            <a:endParaRPr lang="en-GB"/>
          </a:p>
        </p:txBody>
      </p:sp>
    </p:spTree>
    <p:extLst>
      <p:ext uri="{BB962C8B-B14F-4D97-AF65-F5344CB8AC3E}">
        <p14:creationId xmlns:p14="http://schemas.microsoft.com/office/powerpoint/2010/main" val="7629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21/02/2024</a:t>
            </a:r>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it-IT"/>
              <a:t>Georgios Stamatakos - In Silico Oncology – European parliament</a:t>
            </a:r>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76B00C5-289B-45F3-9102-15A95B6079E9}"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75600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n-silico-oncology.iccs.ntua.gr/" TargetMode="External"/><Relationship Id="rId7" Type="http://schemas.openxmlformats.org/officeDocument/2006/relationships/image" Target="../media/image5.jpg"/><Relationship Id="rId2" Type="http://schemas.openxmlformats.org/officeDocument/2006/relationships/hyperlink" Target="mailto:gestam@central.ntua.gr" TargetMode="Externa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fdKHl4ecfwg" TargetMode="External"/><Relationship Id="rId3" Type="http://schemas.microsoft.com/office/2007/relationships/media" Target="../media/media2.wmv"/><Relationship Id="rId7"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png"/><Relationship Id="rId5" Type="http://schemas.openxmlformats.org/officeDocument/2006/relationships/slideLayout" Target="../slideLayouts/slideLayout6.xml"/><Relationship Id="rId4" Type="http://schemas.openxmlformats.org/officeDocument/2006/relationships/video" Target="../media/media2.wmv"/><Relationship Id="rId9" Type="http://schemas.openxmlformats.org/officeDocument/2006/relationships/hyperlink" Target="https://doi.org/10.1259/bjr/30604050"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fdKHl4ecfwg" TargetMode="External"/><Relationship Id="rId3" Type="http://schemas.microsoft.com/office/2007/relationships/media" Target="../media/media4.wmv"/><Relationship Id="rId7" Type="http://schemas.openxmlformats.org/officeDocument/2006/relationships/image" Target="../media/image15.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video" Target="../media/media4.wmv"/><Relationship Id="rId9" Type="http://schemas.openxmlformats.org/officeDocument/2006/relationships/hyperlink" Target="https://doi.org/10.1259/bjr/3060405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microsoft.com/office/2007/relationships/media" Target="../media/media6.avi"/><Relationship Id="rId7" Type="http://schemas.openxmlformats.org/officeDocument/2006/relationships/slideLayout" Target="../slideLayouts/slideLayout7.xml"/><Relationship Id="rId12" Type="http://schemas.openxmlformats.org/officeDocument/2006/relationships/image" Target="../media/image21.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video" Target="../media/media7.avi"/><Relationship Id="rId11" Type="http://schemas.openxmlformats.org/officeDocument/2006/relationships/image" Target="../media/image20.png"/><Relationship Id="rId5" Type="http://schemas.microsoft.com/office/2007/relationships/media" Target="../media/media7.avi"/><Relationship Id="rId10" Type="http://schemas.openxmlformats.org/officeDocument/2006/relationships/image" Target="../media/image19.png"/><Relationship Id="rId4" Type="http://schemas.openxmlformats.org/officeDocument/2006/relationships/video" Target="../media/media6.avi"/><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media" Target="../media/media9.avi"/><Relationship Id="rId7" Type="http://schemas.openxmlformats.org/officeDocument/2006/relationships/image" Target="../media/image26.png"/><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image" Target="../media/image25.png"/><Relationship Id="rId5" Type="http://schemas.openxmlformats.org/officeDocument/2006/relationships/slideLayout" Target="../slideLayouts/slideLayout7.xml"/><Relationship Id="rId4" Type="http://schemas.openxmlformats.org/officeDocument/2006/relationships/video" Target="../media/media9.avi"/></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www.chic-vph.eu/"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eu-missions-horizon-europe/eu-mission-cancer_en"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12C29-62EE-5070-348A-5B832121BDA8}"/>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504DD739-99AB-89F4-40D6-F830E4C5FEFD}"/>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A9AB5EDB-9D92-A523-9A21-CA8036DE2AF2}"/>
              </a:ext>
            </a:extLst>
          </p:cNvPr>
          <p:cNvSpPr>
            <a:spLocks noGrp="1"/>
          </p:cNvSpPr>
          <p:nvPr>
            <p:ph type="sldNum" sz="quarter" idx="12"/>
          </p:nvPr>
        </p:nvSpPr>
        <p:spPr/>
        <p:txBody>
          <a:bodyPr/>
          <a:lstStyle/>
          <a:p>
            <a:fld id="{076B00C5-289B-45F3-9102-15A95B6079E9}" type="slidenum">
              <a:rPr lang="en-GB" smtClean="0"/>
              <a:pPr/>
              <a:t>1</a:t>
            </a:fld>
            <a:endParaRPr lang="en-GB" dirty="0"/>
          </a:p>
        </p:txBody>
      </p:sp>
      <p:sp>
        <p:nvSpPr>
          <p:cNvPr id="5" name="Title 1">
            <a:extLst>
              <a:ext uri="{FF2B5EF4-FFF2-40B4-BE49-F238E27FC236}">
                <a16:creationId xmlns:a16="http://schemas.microsoft.com/office/drawing/2014/main" id="{408CB99F-F34F-75A5-5916-339144DD4C6F}"/>
              </a:ext>
            </a:extLst>
          </p:cNvPr>
          <p:cNvSpPr txBox="1">
            <a:spLocks/>
          </p:cNvSpPr>
          <p:nvPr/>
        </p:nvSpPr>
        <p:spPr>
          <a:xfrm>
            <a:off x="904875" y="438149"/>
            <a:ext cx="10058400" cy="239153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sz="4400" i="1" spc="0" dirty="0">
                <a:solidFill>
                  <a:prstClr val="black"/>
                </a:solidFill>
                <a:latin typeface="Aptos Display" panose="02110004020202020204"/>
              </a:rPr>
              <a:t>The Role of Computer Modelling </a:t>
            </a:r>
            <a:br>
              <a:rPr lang="en-GB" sz="4400" i="1" spc="0" dirty="0">
                <a:solidFill>
                  <a:prstClr val="black"/>
                </a:solidFill>
                <a:latin typeface="Aptos Display" panose="02110004020202020204"/>
              </a:rPr>
            </a:br>
            <a:r>
              <a:rPr lang="en-GB" sz="4400" i="1" spc="0" dirty="0">
                <a:solidFill>
                  <a:prstClr val="black"/>
                </a:solidFill>
                <a:latin typeface="Aptos Display" panose="02110004020202020204"/>
              </a:rPr>
              <a:t>and Simulation in Medicine.</a:t>
            </a:r>
            <a:br>
              <a:rPr lang="en-GB" sz="4400" spc="0" dirty="0">
                <a:solidFill>
                  <a:prstClr val="black"/>
                </a:solidFill>
                <a:latin typeface="Aptos Display" panose="02110004020202020204"/>
              </a:rPr>
            </a:br>
            <a:r>
              <a:rPr lang="en-GB" sz="4400" spc="0" dirty="0">
                <a:solidFill>
                  <a:prstClr val="black"/>
                </a:solidFill>
                <a:latin typeface="Aptos Display" panose="02110004020202020204"/>
              </a:rPr>
              <a:t>The Paradigm of In Silico Oncology.</a:t>
            </a:r>
            <a:endParaRPr lang="en-GB" dirty="0"/>
          </a:p>
        </p:txBody>
      </p:sp>
      <p:sp>
        <p:nvSpPr>
          <p:cNvPr id="6" name="Subtitle 2">
            <a:extLst>
              <a:ext uri="{FF2B5EF4-FFF2-40B4-BE49-F238E27FC236}">
                <a16:creationId xmlns:a16="http://schemas.microsoft.com/office/drawing/2014/main" id="{17BEDC94-2E2A-8A7B-F8C7-2C8249EB6892}"/>
              </a:ext>
            </a:extLst>
          </p:cNvPr>
          <p:cNvSpPr txBox="1">
            <a:spLocks/>
          </p:cNvSpPr>
          <p:nvPr/>
        </p:nvSpPr>
        <p:spPr>
          <a:xfrm>
            <a:off x="773430" y="2401043"/>
            <a:ext cx="10058400" cy="2701616"/>
          </a:xfrm>
          <a:prstGeom prst="rect">
            <a:avLst/>
          </a:prstGeom>
        </p:spPr>
        <p:txBody>
          <a:bodyPr>
            <a:normAutofit fontScale="3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1000"/>
              </a:spcBef>
              <a:spcAft>
                <a:spcPts val="0"/>
              </a:spcAft>
              <a:buClrTx/>
              <a:buSzTx/>
              <a:buFont typeface="Arial" panose="020B0604020202020204" pitchFamily="34" charset="0"/>
              <a:buNone/>
              <a:defRPr/>
            </a:pPr>
            <a:r>
              <a:rPr lang="en-GB" sz="7000" dirty="0">
                <a:solidFill>
                  <a:prstClr val="black"/>
                </a:solidFill>
                <a:latin typeface="Aptos" panose="02110004020202020204"/>
              </a:rPr>
              <a:t>Georgios S. Stamatakos</a:t>
            </a:r>
          </a:p>
          <a:p>
            <a:pPr marL="0" indent="0" algn="ctr">
              <a:spcBef>
                <a:spcPts val="1000"/>
              </a:spcBef>
              <a:spcAft>
                <a:spcPts val="0"/>
              </a:spcAft>
              <a:buClrTx/>
              <a:buSzTx/>
              <a:buFont typeface="Arial" panose="020B0604020202020204" pitchFamily="34" charset="0"/>
              <a:buNone/>
              <a:defRPr/>
            </a:pPr>
            <a:endParaRPr lang="en-GB" sz="3100" dirty="0">
              <a:solidFill>
                <a:prstClr val="black"/>
              </a:solidFill>
              <a:latin typeface="Aptos" panose="02110004020202020204"/>
            </a:endParaRPr>
          </a:p>
          <a:p>
            <a:pPr marL="0" indent="0" algn="ctr">
              <a:spcBef>
                <a:spcPts val="1000"/>
              </a:spcBef>
              <a:spcAft>
                <a:spcPts val="0"/>
              </a:spcAft>
              <a:buClrTx/>
              <a:buSzTx/>
              <a:buFont typeface="Arial" panose="020B0604020202020204" pitchFamily="34" charset="0"/>
              <a:buNone/>
              <a:defRPr/>
            </a:pPr>
            <a:r>
              <a:rPr lang="en-GB" sz="4900" dirty="0">
                <a:solidFill>
                  <a:prstClr val="black"/>
                </a:solidFill>
                <a:latin typeface="Aptos" panose="02110004020202020204"/>
              </a:rPr>
              <a:t>Research Professor</a:t>
            </a:r>
          </a:p>
          <a:p>
            <a:pPr marL="0" indent="0" algn="ctr">
              <a:spcBef>
                <a:spcPts val="1000"/>
              </a:spcBef>
              <a:spcAft>
                <a:spcPts val="0"/>
              </a:spcAft>
              <a:buClrTx/>
              <a:buSzTx/>
              <a:buFont typeface="Arial" panose="020B0604020202020204" pitchFamily="34" charset="0"/>
              <a:buNone/>
              <a:defRPr/>
            </a:pPr>
            <a:r>
              <a:rPr lang="en-GB" sz="4900" dirty="0">
                <a:solidFill>
                  <a:prstClr val="black"/>
                </a:solidFill>
                <a:latin typeface="Aptos" panose="02110004020202020204"/>
              </a:rPr>
              <a:t>Director, In Silico Oncology and In Silico Medicine Group</a:t>
            </a:r>
          </a:p>
          <a:p>
            <a:pPr marL="0" indent="0" algn="ctr">
              <a:spcBef>
                <a:spcPts val="1000"/>
              </a:spcBef>
              <a:spcAft>
                <a:spcPts val="0"/>
              </a:spcAft>
              <a:buClrTx/>
              <a:buSzTx/>
              <a:buFont typeface="Arial" panose="020B0604020202020204" pitchFamily="34" charset="0"/>
              <a:buNone/>
              <a:defRPr/>
            </a:pPr>
            <a:r>
              <a:rPr lang="en-GB" sz="4900" dirty="0">
                <a:solidFill>
                  <a:prstClr val="black"/>
                </a:solidFill>
                <a:latin typeface="Aptos" panose="02110004020202020204"/>
              </a:rPr>
              <a:t>Institute of Communication and Computer Systems</a:t>
            </a:r>
          </a:p>
          <a:p>
            <a:pPr marL="0" indent="0" algn="ctr">
              <a:spcBef>
                <a:spcPts val="1000"/>
              </a:spcBef>
              <a:spcAft>
                <a:spcPts val="0"/>
              </a:spcAft>
              <a:buClrTx/>
              <a:buSzTx/>
              <a:buFont typeface="Arial" panose="020B0604020202020204" pitchFamily="34" charset="0"/>
              <a:buNone/>
              <a:defRPr/>
            </a:pPr>
            <a:r>
              <a:rPr lang="en-GB" sz="4900" dirty="0">
                <a:solidFill>
                  <a:prstClr val="black"/>
                </a:solidFill>
                <a:latin typeface="Aptos" panose="02110004020202020204"/>
              </a:rPr>
              <a:t>School of Electrical and Computer Engineering, National Technical University of Athens (NTUA)</a:t>
            </a:r>
          </a:p>
          <a:p>
            <a:pPr marL="0" indent="0" algn="ctr">
              <a:spcBef>
                <a:spcPts val="1000"/>
              </a:spcBef>
              <a:spcAft>
                <a:spcPts val="0"/>
              </a:spcAft>
              <a:buClrTx/>
              <a:buSzTx/>
              <a:buFont typeface="Arial" panose="020B0604020202020204" pitchFamily="34" charset="0"/>
              <a:buNone/>
              <a:defRPr/>
            </a:pPr>
            <a:r>
              <a:rPr lang="en-GB" sz="4900" dirty="0">
                <a:solidFill>
                  <a:prstClr val="black"/>
                </a:solidFill>
                <a:latin typeface="Aptos" panose="02110004020202020204"/>
              </a:rPr>
              <a:t>Member of the Board of Trustees, Virtual Physiological Human Institute</a:t>
            </a:r>
          </a:p>
          <a:p>
            <a:pPr marL="0" indent="0" algn="ctr">
              <a:spcBef>
                <a:spcPts val="1000"/>
              </a:spcBef>
              <a:spcAft>
                <a:spcPts val="0"/>
              </a:spcAft>
              <a:buClrTx/>
              <a:buSzTx/>
              <a:buFont typeface="Arial" panose="020B0604020202020204" pitchFamily="34" charset="0"/>
              <a:buNone/>
              <a:defRPr/>
            </a:pPr>
            <a:r>
              <a:rPr lang="en-GB" sz="4900" dirty="0">
                <a:solidFill>
                  <a:prstClr val="black"/>
                </a:solidFill>
                <a:latin typeface="Aptos" panose="02110004020202020204"/>
              </a:rPr>
              <a:t>Co-Chair, Cancer and In Silico Oncology Task Force,  Avicenna Alliance – Association for Predictive Medicine</a:t>
            </a:r>
          </a:p>
          <a:p>
            <a:pPr marL="0" indent="0" algn="ctr">
              <a:spcBef>
                <a:spcPts val="1000"/>
              </a:spcBef>
              <a:spcAft>
                <a:spcPts val="0"/>
              </a:spcAft>
              <a:buClrTx/>
              <a:buSzTx/>
              <a:buFont typeface="Arial" panose="020B0604020202020204" pitchFamily="34" charset="0"/>
              <a:buNone/>
              <a:defRPr/>
            </a:pPr>
            <a:r>
              <a:rPr lang="en-GB" sz="4900" dirty="0" err="1">
                <a:solidFill>
                  <a:prstClr val="black"/>
                </a:solidFill>
                <a:latin typeface="Aptos" panose="02110004020202020204"/>
                <a:hlinkClick r:id="rId2"/>
              </a:rPr>
              <a:t>gestam</a:t>
            </a:r>
            <a:r>
              <a:rPr lang="en-US" sz="4900" dirty="0">
                <a:solidFill>
                  <a:prstClr val="black"/>
                </a:solidFill>
                <a:latin typeface="Aptos" panose="02110004020202020204"/>
                <a:hlinkClick r:id="rId2"/>
              </a:rPr>
              <a:t>@</a:t>
            </a:r>
            <a:r>
              <a:rPr lang="en-GB" sz="4900" dirty="0">
                <a:solidFill>
                  <a:prstClr val="black"/>
                </a:solidFill>
                <a:latin typeface="Aptos" panose="02110004020202020204"/>
                <a:hlinkClick r:id="rId2"/>
              </a:rPr>
              <a:t>central.ntua.gr</a:t>
            </a:r>
            <a:r>
              <a:rPr lang="en-GB" sz="4900" dirty="0">
                <a:solidFill>
                  <a:prstClr val="black"/>
                </a:solidFill>
                <a:latin typeface="Aptos" panose="02110004020202020204"/>
              </a:rPr>
              <a:t>     </a:t>
            </a:r>
            <a:r>
              <a:rPr lang="en-GB" sz="4900" dirty="0">
                <a:solidFill>
                  <a:prstClr val="black"/>
                </a:solidFill>
                <a:latin typeface="Aptos" panose="02110004020202020204"/>
                <a:hlinkClick r:id="rId3"/>
              </a:rPr>
              <a:t>www.in-silico-oncology.iccs.ntua.gr</a:t>
            </a:r>
            <a:r>
              <a:rPr lang="en-GB" sz="4900" dirty="0">
                <a:solidFill>
                  <a:prstClr val="black"/>
                </a:solidFill>
                <a:latin typeface="Aptos" panose="02110004020202020204"/>
              </a:rPr>
              <a:t> </a:t>
            </a:r>
          </a:p>
          <a:p>
            <a:pPr marL="0" indent="0" algn="ctr">
              <a:spcBef>
                <a:spcPts val="1000"/>
              </a:spcBef>
              <a:spcAft>
                <a:spcPts val="0"/>
              </a:spcAft>
              <a:buClrTx/>
              <a:buSzTx/>
              <a:buFont typeface="Arial" panose="020B0604020202020204" pitchFamily="34" charset="0"/>
              <a:buNone/>
              <a:defRPr/>
            </a:pPr>
            <a:endParaRPr lang="en-GB" sz="3700" dirty="0">
              <a:solidFill>
                <a:prstClr val="black"/>
              </a:solidFill>
              <a:latin typeface="Aptos" panose="02110004020202020204"/>
            </a:endParaRPr>
          </a:p>
          <a:p>
            <a:pPr marL="0" indent="0" algn="ctr">
              <a:spcBef>
                <a:spcPts val="1000"/>
              </a:spcBef>
              <a:spcAft>
                <a:spcPts val="0"/>
              </a:spcAft>
              <a:buClrTx/>
              <a:buSzTx/>
              <a:buFont typeface="Arial" panose="020B0604020202020204" pitchFamily="34" charset="0"/>
              <a:buNone/>
              <a:defRPr/>
            </a:pPr>
            <a:endParaRPr lang="en-GB" sz="3600" dirty="0">
              <a:solidFill>
                <a:prstClr val="black"/>
              </a:solidFill>
              <a:latin typeface="Aptos" panose="02110004020202020204"/>
            </a:endParaRPr>
          </a:p>
          <a:p>
            <a:pPr marL="0" indent="0" algn="ctr">
              <a:spcBef>
                <a:spcPts val="1000"/>
              </a:spcBef>
              <a:spcAft>
                <a:spcPts val="0"/>
              </a:spcAft>
              <a:buClrTx/>
              <a:buSzTx/>
              <a:buFont typeface="Arial" panose="020B0604020202020204" pitchFamily="34" charset="0"/>
              <a:buNone/>
              <a:defRPr/>
            </a:pPr>
            <a:endParaRPr lang="en-GB" sz="3600" dirty="0">
              <a:solidFill>
                <a:prstClr val="black"/>
              </a:solidFill>
              <a:latin typeface="Aptos" panose="02110004020202020204"/>
            </a:endParaRPr>
          </a:p>
          <a:p>
            <a:endParaRPr lang="en-GB" dirty="0"/>
          </a:p>
        </p:txBody>
      </p:sp>
      <p:pic>
        <p:nvPicPr>
          <p:cNvPr id="7" name="Picture 6">
            <a:extLst>
              <a:ext uri="{FF2B5EF4-FFF2-40B4-BE49-F238E27FC236}">
                <a16:creationId xmlns:a16="http://schemas.microsoft.com/office/drawing/2014/main" id="{4E20CE8A-CD05-BEF7-30E0-B27E27EB2C5D}"/>
              </a:ext>
            </a:extLst>
          </p:cNvPr>
          <p:cNvPicPr>
            <a:picLocks noChangeAspect="1"/>
          </p:cNvPicPr>
          <p:nvPr/>
        </p:nvPicPr>
        <p:blipFill>
          <a:blip r:embed="rId4"/>
          <a:stretch>
            <a:fillRect/>
          </a:stretch>
        </p:blipFill>
        <p:spPr>
          <a:xfrm>
            <a:off x="1141948" y="5318291"/>
            <a:ext cx="859611" cy="859611"/>
          </a:xfrm>
          <a:prstGeom prst="rect">
            <a:avLst/>
          </a:prstGeom>
        </p:spPr>
      </p:pic>
      <p:pic>
        <p:nvPicPr>
          <p:cNvPr id="8" name="Picture 7">
            <a:extLst>
              <a:ext uri="{FF2B5EF4-FFF2-40B4-BE49-F238E27FC236}">
                <a16:creationId xmlns:a16="http://schemas.microsoft.com/office/drawing/2014/main" id="{859A4464-A1FD-3BEF-DB8E-789A317B9389}"/>
              </a:ext>
            </a:extLst>
          </p:cNvPr>
          <p:cNvPicPr>
            <a:picLocks noChangeAspect="1"/>
          </p:cNvPicPr>
          <p:nvPr/>
        </p:nvPicPr>
        <p:blipFill>
          <a:blip r:embed="rId5"/>
          <a:stretch>
            <a:fillRect/>
          </a:stretch>
        </p:blipFill>
        <p:spPr>
          <a:xfrm>
            <a:off x="2459945" y="5332361"/>
            <a:ext cx="859611" cy="853514"/>
          </a:xfrm>
          <a:prstGeom prst="rect">
            <a:avLst/>
          </a:prstGeom>
        </p:spPr>
      </p:pic>
      <p:pic>
        <p:nvPicPr>
          <p:cNvPr id="10" name="Picture 9" descr="A logo for a virtual physical hospital&#10;&#10;Description automatically generated">
            <a:extLst>
              <a:ext uri="{FF2B5EF4-FFF2-40B4-BE49-F238E27FC236}">
                <a16:creationId xmlns:a16="http://schemas.microsoft.com/office/drawing/2014/main" id="{77F6A9BB-13C4-FEAA-5C1C-E374CAA7F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3142" y="5367780"/>
            <a:ext cx="1894624" cy="760632"/>
          </a:xfrm>
          <a:prstGeom prst="rect">
            <a:avLst/>
          </a:prstGeom>
        </p:spPr>
      </p:pic>
      <p:pic>
        <p:nvPicPr>
          <p:cNvPr id="12" name="Picture 11" descr="A close-up of a logo&#10;&#10;Description automatically generated">
            <a:extLst>
              <a:ext uri="{FF2B5EF4-FFF2-40B4-BE49-F238E27FC236}">
                <a16:creationId xmlns:a16="http://schemas.microsoft.com/office/drawing/2014/main" id="{B0BA296C-FDF5-51EC-C558-CCA2C1A86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365" y="5330128"/>
            <a:ext cx="3292910" cy="944972"/>
          </a:xfrm>
          <a:prstGeom prst="rect">
            <a:avLst/>
          </a:prstGeom>
        </p:spPr>
      </p:pic>
      <p:pic>
        <p:nvPicPr>
          <p:cNvPr id="13" name="Picture 12">
            <a:extLst>
              <a:ext uri="{FF2B5EF4-FFF2-40B4-BE49-F238E27FC236}">
                <a16:creationId xmlns:a16="http://schemas.microsoft.com/office/drawing/2014/main" id="{4B3C245B-DB9C-C8AB-FE26-B007F9F8D0EB}"/>
              </a:ext>
            </a:extLst>
          </p:cNvPr>
          <p:cNvPicPr>
            <a:picLocks noChangeAspect="1"/>
          </p:cNvPicPr>
          <p:nvPr/>
        </p:nvPicPr>
        <p:blipFill>
          <a:blip r:embed="rId8"/>
          <a:stretch>
            <a:fillRect/>
          </a:stretch>
        </p:blipFill>
        <p:spPr>
          <a:xfrm>
            <a:off x="3876920" y="5318290"/>
            <a:ext cx="810122" cy="810122"/>
          </a:xfrm>
          <a:prstGeom prst="rect">
            <a:avLst/>
          </a:prstGeom>
        </p:spPr>
      </p:pic>
    </p:spTree>
    <p:extLst>
      <p:ext uri="{BB962C8B-B14F-4D97-AF65-F5344CB8AC3E}">
        <p14:creationId xmlns:p14="http://schemas.microsoft.com/office/powerpoint/2010/main" val="548321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flowchart&#10;&#10;Description automatically generated">
            <a:extLst>
              <a:ext uri="{FF2B5EF4-FFF2-40B4-BE49-F238E27FC236}">
                <a16:creationId xmlns:a16="http://schemas.microsoft.com/office/drawing/2014/main" id="{48345EBE-248B-61F2-B6B1-132F86A84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782" y="1013465"/>
            <a:ext cx="3958729" cy="4675395"/>
          </a:xfrm>
          <a:prstGeom prst="rect">
            <a:avLst/>
          </a:prstGeom>
        </p:spPr>
      </p:pic>
      <p:sp>
        <p:nvSpPr>
          <p:cNvPr id="2" name="Date Placeholder 1">
            <a:extLst>
              <a:ext uri="{FF2B5EF4-FFF2-40B4-BE49-F238E27FC236}">
                <a16:creationId xmlns:a16="http://schemas.microsoft.com/office/drawing/2014/main" id="{32F0823F-D708-56AB-621D-5F32DB97CE9A}"/>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ECDE2529-FB8E-A572-0EC4-C6F09C4F3584}"/>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21FD877D-6F82-450C-E69A-7C3CD4B5F120}"/>
              </a:ext>
            </a:extLst>
          </p:cNvPr>
          <p:cNvSpPr>
            <a:spLocks noGrp="1"/>
          </p:cNvSpPr>
          <p:nvPr>
            <p:ph type="sldNum" sz="quarter" idx="12"/>
          </p:nvPr>
        </p:nvSpPr>
        <p:spPr/>
        <p:txBody>
          <a:bodyPr/>
          <a:lstStyle/>
          <a:p>
            <a:fld id="{076B00C5-289B-45F3-9102-15A95B6079E9}" type="slidenum">
              <a:rPr lang="en-GB" smtClean="0"/>
              <a:pPr/>
              <a:t>10</a:t>
            </a:fld>
            <a:endParaRPr lang="en-GB" dirty="0"/>
          </a:p>
        </p:txBody>
      </p:sp>
      <p:sp>
        <p:nvSpPr>
          <p:cNvPr id="7" name="TextBox 6">
            <a:extLst>
              <a:ext uri="{FF2B5EF4-FFF2-40B4-BE49-F238E27FC236}">
                <a16:creationId xmlns:a16="http://schemas.microsoft.com/office/drawing/2014/main" id="{AF77B7EA-CD13-0B72-9529-F3645A342681}"/>
              </a:ext>
            </a:extLst>
          </p:cNvPr>
          <p:cNvSpPr txBox="1"/>
          <p:nvPr/>
        </p:nvSpPr>
        <p:spPr>
          <a:xfrm>
            <a:off x="565489" y="5581183"/>
            <a:ext cx="5350934" cy="646331"/>
          </a:xfrm>
          <a:prstGeom prst="rect">
            <a:avLst/>
          </a:prstGeom>
          <a:noFill/>
        </p:spPr>
        <p:txBody>
          <a:bodyPr wrap="square" rtlCol="0">
            <a:spAutoFit/>
          </a:bodyPr>
          <a:lstStyle/>
          <a:p>
            <a:r>
              <a:rPr lang="en-GB" dirty="0"/>
              <a:t>Journal of Theoretical Biology 10/2004; 230(1):1-20., DOI:10.1016/j.jtbi.2004.03.024</a:t>
            </a:r>
          </a:p>
        </p:txBody>
      </p:sp>
      <p:sp>
        <p:nvSpPr>
          <p:cNvPr id="9" name="TextBox 8">
            <a:extLst>
              <a:ext uri="{FF2B5EF4-FFF2-40B4-BE49-F238E27FC236}">
                <a16:creationId xmlns:a16="http://schemas.microsoft.com/office/drawing/2014/main" id="{36A49954-C696-F109-A09A-19A4051C545E}"/>
              </a:ext>
            </a:extLst>
          </p:cNvPr>
          <p:cNvSpPr txBox="1"/>
          <p:nvPr/>
        </p:nvSpPr>
        <p:spPr>
          <a:xfrm>
            <a:off x="261937" y="114611"/>
            <a:ext cx="11668125" cy="954107"/>
          </a:xfrm>
          <a:prstGeom prst="rect">
            <a:avLst/>
          </a:prstGeom>
          <a:noFill/>
        </p:spPr>
        <p:txBody>
          <a:bodyPr wrap="square" rtlCol="0">
            <a:spAutoFit/>
          </a:bodyPr>
          <a:lstStyle/>
          <a:p>
            <a:pPr algn="ctr"/>
            <a:r>
              <a:rPr lang="en-US" sz="2800" b="1" dirty="0"/>
              <a:t>Beyond predicting </a:t>
            </a:r>
            <a:r>
              <a:rPr lang="en-US" sz="2800" b="1" dirty="0" err="1"/>
              <a:t>tumour</a:t>
            </a:r>
            <a:r>
              <a:rPr lang="en-US" sz="2800" b="1" dirty="0"/>
              <a:t> evolution,</a:t>
            </a:r>
          </a:p>
          <a:p>
            <a:pPr algn="ctr"/>
            <a:r>
              <a:rPr lang="en-US" sz="2800" b="1" dirty="0"/>
              <a:t>models can suggest personalized treatment</a:t>
            </a:r>
            <a:endParaRPr lang="en-GB" sz="2800" b="1" dirty="0"/>
          </a:p>
        </p:txBody>
      </p:sp>
      <p:pic>
        <p:nvPicPr>
          <p:cNvPr id="13" name="Picture 12" descr="A close-up of a brain scan&#10;&#10;Description automatically generated">
            <a:extLst>
              <a:ext uri="{FF2B5EF4-FFF2-40B4-BE49-F238E27FC236}">
                <a16:creationId xmlns:a16="http://schemas.microsoft.com/office/drawing/2014/main" id="{7B89E931-F49F-F442-3C26-3B6A3C733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25" y="1509084"/>
            <a:ext cx="3289300" cy="3839829"/>
          </a:xfrm>
          <a:prstGeom prst="rect">
            <a:avLst/>
          </a:prstGeom>
        </p:spPr>
      </p:pic>
      <p:grpSp>
        <p:nvGrpSpPr>
          <p:cNvPr id="10" name="Group 9">
            <a:extLst>
              <a:ext uri="{FF2B5EF4-FFF2-40B4-BE49-F238E27FC236}">
                <a16:creationId xmlns:a16="http://schemas.microsoft.com/office/drawing/2014/main" id="{413B9E48-7683-EADF-5C8F-A4634C21E5E3}"/>
              </a:ext>
            </a:extLst>
          </p:cNvPr>
          <p:cNvGrpSpPr/>
          <p:nvPr/>
        </p:nvGrpSpPr>
        <p:grpSpPr>
          <a:xfrm>
            <a:off x="4271773" y="1639851"/>
            <a:ext cx="3289300" cy="3477875"/>
            <a:chOff x="4378482" y="1653881"/>
            <a:chExt cx="3289300" cy="3477875"/>
          </a:xfrm>
        </p:grpSpPr>
        <p:sp>
          <p:nvSpPr>
            <p:cNvPr id="5" name="TextBox 4">
              <a:extLst>
                <a:ext uri="{FF2B5EF4-FFF2-40B4-BE49-F238E27FC236}">
                  <a16:creationId xmlns:a16="http://schemas.microsoft.com/office/drawing/2014/main" id="{CA4ECB6E-14E0-6D16-E535-4725874CCCBB}"/>
                </a:ext>
              </a:extLst>
            </p:cNvPr>
            <p:cNvSpPr txBox="1"/>
            <p:nvPr/>
          </p:nvSpPr>
          <p:spPr>
            <a:xfrm>
              <a:off x="4378482" y="1653881"/>
              <a:ext cx="3289300" cy="3477875"/>
            </a:xfrm>
            <a:prstGeom prst="rect">
              <a:avLst/>
            </a:prstGeom>
            <a:noFill/>
          </p:spPr>
          <p:txBody>
            <a:bodyPr wrap="square" rtlCol="0">
              <a:spAutoFit/>
            </a:bodyPr>
            <a:lstStyle/>
            <a:p>
              <a:pPr algn="ctr"/>
              <a:r>
                <a:rPr lang="en-US" sz="2000" dirty="0">
                  <a:latin typeface="Aptos" panose="020B0004020202020204" pitchFamily="34" charset="0"/>
                </a:rPr>
                <a:t>Simulating  the response of a clinical brain </a:t>
              </a:r>
              <a:r>
                <a:rPr lang="en-US" sz="2000" dirty="0" err="1">
                  <a:latin typeface="Aptos" panose="020B0004020202020204" pitchFamily="34" charset="0"/>
                </a:rPr>
                <a:t>tumour</a:t>
              </a:r>
              <a:r>
                <a:rPr lang="en-US" sz="2000" dirty="0">
                  <a:latin typeface="Aptos" panose="020B0004020202020204" pitchFamily="34" charset="0"/>
                </a:rPr>
                <a:t> to various radiotherapy schemes </a:t>
              </a:r>
            </a:p>
            <a:p>
              <a:pPr algn="ctr"/>
              <a:endParaRPr lang="en-US" sz="2000" dirty="0">
                <a:latin typeface="Aptos" panose="020B0004020202020204" pitchFamily="34" charset="0"/>
              </a:endParaRPr>
            </a:p>
            <a:p>
              <a:pPr algn="ctr"/>
              <a:endParaRPr lang="en-US" sz="2000" dirty="0">
                <a:latin typeface="Aptos" panose="020B0004020202020204" pitchFamily="34" charset="0"/>
              </a:endParaRPr>
            </a:p>
            <a:p>
              <a:pPr algn="ctr"/>
              <a:endParaRPr lang="en-US" sz="2000" dirty="0">
                <a:latin typeface="Aptos" panose="020B0004020202020204" pitchFamily="34" charset="0"/>
              </a:endParaRPr>
            </a:p>
            <a:p>
              <a:pPr algn="ctr"/>
              <a:endParaRPr lang="en-US" sz="2000" dirty="0">
                <a:latin typeface="Aptos" panose="020B0004020202020204" pitchFamily="34" charset="0"/>
              </a:endParaRPr>
            </a:p>
            <a:p>
              <a:pPr algn="ctr"/>
              <a:r>
                <a:rPr lang="en-US" sz="2000" dirty="0">
                  <a:latin typeface="Aptos" panose="020B0004020202020204" pitchFamily="34" charset="0"/>
                </a:rPr>
                <a:t>Selection of the most appropriate  personalized schedule  for a given patient</a:t>
              </a:r>
              <a:endParaRPr lang="en-GB" sz="2000" dirty="0">
                <a:latin typeface="Aptos" panose="020B0004020202020204" pitchFamily="34" charset="0"/>
              </a:endParaRPr>
            </a:p>
          </p:txBody>
        </p:sp>
        <p:sp>
          <p:nvSpPr>
            <p:cNvPr id="6" name="Arrow: Down 5">
              <a:extLst>
                <a:ext uri="{FF2B5EF4-FFF2-40B4-BE49-F238E27FC236}">
                  <a16:creationId xmlns:a16="http://schemas.microsoft.com/office/drawing/2014/main" id="{886FED3E-1208-C3E4-4AF7-E9B89DFF29AE}"/>
                </a:ext>
              </a:extLst>
            </p:cNvPr>
            <p:cNvSpPr/>
            <p:nvPr/>
          </p:nvSpPr>
          <p:spPr>
            <a:xfrm>
              <a:off x="5888983" y="3041070"/>
              <a:ext cx="414031" cy="7758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CACD065-1E6A-64EA-9733-B4D1AFDB5BF1}"/>
              </a:ext>
            </a:extLst>
          </p:cNvPr>
          <p:cNvSpPr txBox="1"/>
          <p:nvPr/>
        </p:nvSpPr>
        <p:spPr>
          <a:xfrm>
            <a:off x="7719233" y="5629195"/>
            <a:ext cx="4362450" cy="523220"/>
          </a:xfrm>
          <a:prstGeom prst="rect">
            <a:avLst/>
          </a:prstGeom>
          <a:noFill/>
        </p:spPr>
        <p:txBody>
          <a:bodyPr wrap="square" rtlCol="0">
            <a:spAutoFit/>
          </a:bodyPr>
          <a:lstStyle/>
          <a:p>
            <a:pPr algn="ctr"/>
            <a:r>
              <a:rPr lang="en-US" sz="1400" dirty="0">
                <a:latin typeface="Aptos" panose="020B0004020202020204" pitchFamily="34" charset="0"/>
              </a:rPr>
              <a:t>Numerical simulation protocol predicting the evolution of a brain </a:t>
            </a:r>
            <a:r>
              <a:rPr lang="en-US" sz="1400" dirty="0" err="1">
                <a:latin typeface="Aptos" panose="020B0004020202020204" pitchFamily="34" charset="0"/>
              </a:rPr>
              <a:t>tumour</a:t>
            </a:r>
            <a:r>
              <a:rPr lang="en-US" sz="1400" dirty="0">
                <a:latin typeface="Aptos" panose="020B0004020202020204" pitchFamily="34" charset="0"/>
              </a:rPr>
              <a:t> through in silico oncology.</a:t>
            </a:r>
          </a:p>
        </p:txBody>
      </p:sp>
    </p:spTree>
    <p:extLst>
      <p:ext uri="{BB962C8B-B14F-4D97-AF65-F5344CB8AC3E}">
        <p14:creationId xmlns:p14="http://schemas.microsoft.com/office/powerpoint/2010/main" val="149252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 y="232940"/>
            <a:ext cx="12125325" cy="605600"/>
          </a:xfrm>
        </p:spPr>
        <p:txBody>
          <a:bodyPr>
            <a:noAutofit/>
          </a:bodyPr>
          <a:lstStyle/>
          <a:p>
            <a:pPr algn="ctr"/>
            <a:r>
              <a:rPr lang="en-US" sz="2600" b="1" dirty="0">
                <a:latin typeface="Aptos" panose="020B0004020202020204" pitchFamily="34" charset="0"/>
                <a:cs typeface="Consolas" panose="020B0609020204030204" pitchFamily="49" charset="0"/>
              </a:rPr>
              <a:t>In silico oncology provides assistance to the doctor and the patient</a:t>
            </a:r>
          </a:p>
        </p:txBody>
      </p:sp>
      <p:sp>
        <p:nvSpPr>
          <p:cNvPr id="3" name="Date Placeholder 2"/>
          <p:cNvSpPr>
            <a:spLocks noGrp="1"/>
          </p:cNvSpPr>
          <p:nvPr>
            <p:ph type="dt" sz="half" idx="10"/>
          </p:nvPr>
        </p:nvSpPr>
        <p:spPr/>
        <p:txBody>
          <a:bodyPr/>
          <a:lstStyle/>
          <a:p>
            <a:r>
              <a:rPr lang="en-US"/>
              <a:t>21/02/2024</a:t>
            </a:r>
          </a:p>
        </p:txBody>
      </p:sp>
      <p:sp>
        <p:nvSpPr>
          <p:cNvPr id="4" name="Footer Placeholder 3"/>
          <p:cNvSpPr>
            <a:spLocks noGrp="1"/>
          </p:cNvSpPr>
          <p:nvPr>
            <p:ph type="ftr" sz="quarter" idx="11"/>
          </p:nvPr>
        </p:nvSpPr>
        <p:spPr/>
        <p:txBody>
          <a:bodyPr/>
          <a:lstStyle/>
          <a:p>
            <a:r>
              <a:rPr lang="it-IT"/>
              <a:t>Georgios Stamatakos - In Silico Oncology – European parliament</a:t>
            </a:r>
            <a:endParaRPr lang="en-US" dirty="0"/>
          </a:p>
        </p:txBody>
      </p:sp>
      <p:sp>
        <p:nvSpPr>
          <p:cNvPr id="5" name="Slide Number Placeholder 4"/>
          <p:cNvSpPr>
            <a:spLocks noGrp="1"/>
          </p:cNvSpPr>
          <p:nvPr>
            <p:ph type="sldNum" sz="quarter" idx="12"/>
          </p:nvPr>
        </p:nvSpPr>
        <p:spPr/>
        <p:txBody>
          <a:bodyPr/>
          <a:lstStyle/>
          <a:p>
            <a:fld id="{87329EB4-1CFF-4B1B-B79B-E1336FCF1674}" type="slidenum">
              <a:rPr lang="en-US" smtClean="0"/>
              <a:t>11</a:t>
            </a:fld>
            <a:endParaRPr lang="en-US"/>
          </a:p>
        </p:txBody>
      </p:sp>
      <p:pic>
        <p:nvPicPr>
          <p:cNvPr id="7" name="AHF_4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72133" y="1424628"/>
            <a:ext cx="3752836" cy="3002757"/>
          </a:xfrm>
          <a:prstGeom prst="rect">
            <a:avLst/>
          </a:prstGeom>
        </p:spPr>
      </p:pic>
      <p:pic>
        <p:nvPicPr>
          <p:cNvPr id="8" name="HF81_6.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066003" y="1424628"/>
            <a:ext cx="3752837" cy="3002757"/>
          </a:xfrm>
          <a:prstGeom prst="rect">
            <a:avLst/>
          </a:prstGeom>
        </p:spPr>
      </p:pic>
      <p:sp>
        <p:nvSpPr>
          <p:cNvPr id="9" name="TextBox 8"/>
          <p:cNvSpPr txBox="1"/>
          <p:nvPr/>
        </p:nvSpPr>
        <p:spPr>
          <a:xfrm>
            <a:off x="3523523" y="4537994"/>
            <a:ext cx="4362436" cy="800219"/>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AHF_48</a:t>
            </a:r>
          </a:p>
          <a:p>
            <a:pPr algn="ctr"/>
            <a:r>
              <a:rPr lang="en-US" sz="1400" dirty="0" err="1">
                <a:latin typeface="Aptos" panose="020B0004020202020204" pitchFamily="34" charset="0"/>
                <a:cs typeface="Consolas" panose="020B0609020204030204" pitchFamily="49" charset="0"/>
              </a:rPr>
              <a:t>Accelereated</a:t>
            </a:r>
            <a:r>
              <a:rPr lang="en-US" sz="1400" dirty="0">
                <a:latin typeface="Aptos" panose="020B0004020202020204" pitchFamily="34" charset="0"/>
                <a:cs typeface="Consolas" panose="020B0609020204030204" pitchFamily="49" charset="0"/>
              </a:rPr>
              <a:t> </a:t>
            </a:r>
            <a:r>
              <a:rPr lang="en-US" sz="1400" dirty="0" err="1">
                <a:latin typeface="Aptos" panose="020B0004020202020204" pitchFamily="34" charset="0"/>
                <a:cs typeface="Consolas" panose="020B0609020204030204" pitchFamily="49" charset="0"/>
              </a:rPr>
              <a:t>Hyperfractionated</a:t>
            </a:r>
            <a:r>
              <a:rPr lang="en-US" sz="1400" dirty="0">
                <a:latin typeface="Aptos" panose="020B0004020202020204" pitchFamily="34" charset="0"/>
                <a:cs typeface="Consolas" panose="020B0609020204030204" pitchFamily="49" charset="0"/>
              </a:rPr>
              <a:t> scheme  with total absorbed dose = 48 </a:t>
            </a:r>
            <a:r>
              <a:rPr lang="en-US" sz="1400" dirty="0" err="1">
                <a:latin typeface="Aptos" panose="020B0004020202020204" pitchFamily="34" charset="0"/>
                <a:cs typeface="Consolas" panose="020B0609020204030204" pitchFamily="49" charset="0"/>
              </a:rPr>
              <a:t>Gy</a:t>
            </a:r>
            <a:endParaRPr lang="en-US" sz="1400" dirty="0">
              <a:latin typeface="Aptos" panose="020B0004020202020204" pitchFamily="34" charset="0"/>
              <a:cs typeface="Consolas" panose="020B0609020204030204" pitchFamily="49" charset="0"/>
            </a:endParaRPr>
          </a:p>
        </p:txBody>
      </p:sp>
      <p:sp>
        <p:nvSpPr>
          <p:cNvPr id="10" name="TextBox 9"/>
          <p:cNvSpPr txBox="1"/>
          <p:nvPr/>
        </p:nvSpPr>
        <p:spPr>
          <a:xfrm>
            <a:off x="8313639" y="4506552"/>
            <a:ext cx="3505200" cy="800219"/>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HF81_6</a:t>
            </a:r>
          </a:p>
          <a:p>
            <a:pPr algn="ctr"/>
            <a:r>
              <a:rPr lang="en-US" sz="1400" dirty="0" err="1">
                <a:latin typeface="Aptos" panose="020B0004020202020204" pitchFamily="34" charset="0"/>
                <a:cs typeface="Consolas" panose="020B0609020204030204" pitchFamily="49" charset="0"/>
              </a:rPr>
              <a:t>Hyperfractionated</a:t>
            </a:r>
            <a:r>
              <a:rPr lang="en-US" sz="1400" dirty="0">
                <a:latin typeface="Aptos" panose="020B0004020202020204" pitchFamily="34" charset="0"/>
                <a:cs typeface="Consolas" panose="020B0609020204030204" pitchFamily="49" charset="0"/>
              </a:rPr>
              <a:t> scheme with total absorbed dose = 81.6 </a:t>
            </a:r>
            <a:r>
              <a:rPr lang="en-US" sz="1400" dirty="0" err="1">
                <a:latin typeface="Aptos" panose="020B0004020202020204" pitchFamily="34" charset="0"/>
                <a:cs typeface="Consolas" panose="020B0609020204030204" pitchFamily="49" charset="0"/>
              </a:rPr>
              <a:t>Gy</a:t>
            </a:r>
            <a:r>
              <a:rPr lang="en-US" sz="1400" dirty="0">
                <a:latin typeface="Aptos" panose="020B0004020202020204" pitchFamily="34" charset="0"/>
                <a:cs typeface="Consolas" panose="020B0609020204030204" pitchFamily="49" charset="0"/>
              </a:rPr>
              <a:t>  </a:t>
            </a:r>
          </a:p>
        </p:txBody>
      </p:sp>
      <p:sp>
        <p:nvSpPr>
          <p:cNvPr id="11" name="TextBox 10">
            <a:extLst>
              <a:ext uri="{FF2B5EF4-FFF2-40B4-BE49-F238E27FC236}">
                <a16:creationId xmlns:a16="http://schemas.microsoft.com/office/drawing/2014/main" id="{E757CD5B-93F7-B8FE-0499-C45B142B6B08}"/>
              </a:ext>
            </a:extLst>
          </p:cNvPr>
          <p:cNvSpPr txBox="1"/>
          <p:nvPr/>
        </p:nvSpPr>
        <p:spPr>
          <a:xfrm>
            <a:off x="210683" y="1921229"/>
            <a:ext cx="3312840" cy="2585323"/>
          </a:xfrm>
          <a:prstGeom prst="rect">
            <a:avLst/>
          </a:prstGeom>
          <a:noFill/>
        </p:spPr>
        <p:txBody>
          <a:bodyPr wrap="square" rtlCol="0">
            <a:spAutoFit/>
          </a:bodyPr>
          <a:lstStyle/>
          <a:p>
            <a:r>
              <a:rPr lang="en-US" dirty="0">
                <a:latin typeface="Aptos" panose="020B0004020202020204" pitchFamily="34" charset="0"/>
                <a:cs typeface="Consolas" panose="020B0609020204030204" pitchFamily="49" charset="0"/>
              </a:rPr>
              <a:t>Reliably p</a:t>
            </a:r>
            <a:r>
              <a:rPr lang="en-US" sz="1800" dirty="0">
                <a:latin typeface="Aptos" panose="020B0004020202020204" pitchFamily="34" charset="0"/>
                <a:cs typeface="Consolas" panose="020B0609020204030204" pitchFamily="49" charset="0"/>
              </a:rPr>
              <a:t>redicting the response of a clinical </a:t>
            </a:r>
            <a:r>
              <a:rPr lang="en-US" sz="1800" dirty="0" err="1">
                <a:latin typeface="Aptos" panose="020B0004020202020204" pitchFamily="34" charset="0"/>
                <a:cs typeface="Consolas" panose="020B0609020204030204" pitchFamily="49" charset="0"/>
              </a:rPr>
              <a:t>tumour</a:t>
            </a:r>
            <a:r>
              <a:rPr lang="en-US" sz="1800" dirty="0">
                <a:latin typeface="Aptos" panose="020B0004020202020204" pitchFamily="34" charset="0"/>
                <a:cs typeface="Consolas" panose="020B0609020204030204" pitchFamily="49" charset="0"/>
              </a:rPr>
              <a:t> to different radiotherapeutic schemes in space and time.</a:t>
            </a:r>
          </a:p>
          <a:p>
            <a:endParaRPr lang="en-US" dirty="0">
              <a:latin typeface="Aptos" panose="020B0004020202020204" pitchFamily="34" charset="0"/>
              <a:cs typeface="Consolas" panose="020B0609020204030204" pitchFamily="49" charset="0"/>
            </a:endParaRPr>
          </a:p>
          <a:p>
            <a:r>
              <a:rPr lang="en-US" sz="1800" dirty="0">
                <a:latin typeface="Aptos" panose="020B0004020202020204" pitchFamily="34" charset="0"/>
                <a:cs typeface="Consolas" panose="020B0609020204030204" pitchFamily="49" charset="0"/>
              </a:rPr>
              <a:t>Helping the doctor and the patient to better understand existing treatment options and select the best one.</a:t>
            </a:r>
            <a:endParaRPr lang="en-US" dirty="0"/>
          </a:p>
        </p:txBody>
      </p:sp>
      <p:sp>
        <p:nvSpPr>
          <p:cNvPr id="15" name="TextBox 14">
            <a:extLst>
              <a:ext uri="{FF2B5EF4-FFF2-40B4-BE49-F238E27FC236}">
                <a16:creationId xmlns:a16="http://schemas.microsoft.com/office/drawing/2014/main" id="{9836EAA2-D88F-5934-2B14-5FF9499D740B}"/>
              </a:ext>
            </a:extLst>
          </p:cNvPr>
          <p:cNvSpPr txBox="1"/>
          <p:nvPr/>
        </p:nvSpPr>
        <p:spPr>
          <a:xfrm>
            <a:off x="296961" y="5548957"/>
            <a:ext cx="938996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rPr>
              <a:t>Video “ACGT project: The </a:t>
            </a:r>
            <a:r>
              <a:rPr kumimoji="0" lang="en-US" sz="1400" b="0" i="0" u="none" strike="noStrike" kern="1200" cap="none" spc="0" normalizeH="0" baseline="0" noProof="0" dirty="0" err="1">
                <a:ln>
                  <a:noFill/>
                </a:ln>
                <a:solidFill>
                  <a:srgbClr val="000000"/>
                </a:solidFill>
                <a:effectLst/>
                <a:uLnTx/>
                <a:uFillTx/>
                <a:latin typeface="Aptos" panose="020B0004020202020204" pitchFamily="34" charset="0"/>
                <a:ea typeface="+mn-ea"/>
                <a:cs typeface="Consolas" panose="020B0609020204030204" pitchFamily="49" charset="0"/>
              </a:rPr>
              <a:t>Oncosimulator</a:t>
            </a:r>
            <a:r>
              <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rPr>
              <a:t>,” YouTube, </a:t>
            </a:r>
            <a:r>
              <a:rPr kumimoji="0" lang="en-US" sz="1400" b="1"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hlinkClick r:id="rId8"/>
              </a:rPr>
              <a:t>https://www.youtube.com/watch?v=fdKHl4ecfwg</a:t>
            </a:r>
            <a:endParaRPr kumimoji="0" lang="en-US" sz="1400" b="1"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rPr>
              <a:t>G S Stamatakos et. al, The British Journal of Radiology 2006 79:941, pp.389-400</a:t>
            </a:r>
            <a:r>
              <a:rPr kumimoji="0" lang="en-US" sz="1400" b="1"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rPr>
              <a:t>, </a:t>
            </a:r>
            <a:r>
              <a:rPr kumimoji="0" lang="en-US" sz="1400" b="1"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hlinkClick r:id="rId9"/>
              </a:rPr>
              <a:t>https://doi.org/10.1259/bjr/30604050</a:t>
            </a:r>
            <a:r>
              <a:rPr kumimoji="0" lang="en-US" sz="1400" b="1" i="0" u="none" strike="noStrike" kern="1200" cap="none" spc="0" normalizeH="0" baseline="0" noProof="0" dirty="0">
                <a:ln>
                  <a:noFill/>
                </a:ln>
                <a:solidFill>
                  <a:srgbClr val="000000"/>
                </a:solidFill>
                <a:effectLst/>
                <a:uLnTx/>
                <a:uFillTx/>
                <a:latin typeface="Aptos" panose="020B0004020202020204" pitchFamily="34" charset="0"/>
                <a:ea typeface="+mn-ea"/>
                <a:cs typeface="Consolas" panose="020B0609020204030204" pitchFamily="49" charset="0"/>
              </a:rPr>
              <a:t>  </a:t>
            </a:r>
          </a:p>
        </p:txBody>
      </p:sp>
    </p:spTree>
    <p:extLst>
      <p:ext uri="{BB962C8B-B14F-4D97-AF65-F5344CB8AC3E}">
        <p14:creationId xmlns:p14="http://schemas.microsoft.com/office/powerpoint/2010/main" val="269240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73" fill="hold"/>
                                        <p:tgtEl>
                                          <p:spTgt spid="7"/>
                                        </p:tgtEl>
                                      </p:cBhvr>
                                    </p:cmd>
                                  </p:childTnLst>
                                </p:cTn>
                              </p:par>
                              <p:par>
                                <p:cTn id="7" presetID="1" presetClass="mediacall" presetSubtype="0" fill="hold" nodeType="withEffect">
                                  <p:stCondLst>
                                    <p:cond delay="0"/>
                                  </p:stCondLst>
                                  <p:childTnLst>
                                    <p:cmd type="call" cmd="playFrom(0.0)">
                                      <p:cBhvr>
                                        <p:cTn id="8" dur="22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t>12</a:t>
            </a:fld>
            <a:endParaRPr lang="en-US"/>
          </a:p>
        </p:txBody>
      </p:sp>
      <p:pic>
        <p:nvPicPr>
          <p:cNvPr id="5" name="AHF_48_clipp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0975" y="1484463"/>
            <a:ext cx="3866918" cy="3094038"/>
          </a:xfrm>
          <a:prstGeom prst="rect">
            <a:avLst/>
          </a:prstGeom>
        </p:spPr>
      </p:pic>
      <p:pic>
        <p:nvPicPr>
          <p:cNvPr id="6" name="HF81_6_clippe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93638" y="1487926"/>
            <a:ext cx="3858262" cy="3087112"/>
          </a:xfrm>
          <a:prstGeom prst="rect">
            <a:avLst/>
          </a:prstGeom>
        </p:spPr>
      </p:pic>
      <p:sp>
        <p:nvSpPr>
          <p:cNvPr id="7" name="TextBox 6"/>
          <p:cNvSpPr txBox="1"/>
          <p:nvPr/>
        </p:nvSpPr>
        <p:spPr>
          <a:xfrm>
            <a:off x="1164307" y="4613004"/>
            <a:ext cx="2057400" cy="369332"/>
          </a:xfrm>
          <a:prstGeom prst="rect">
            <a:avLst/>
          </a:prstGeom>
          <a:noFill/>
        </p:spPr>
        <p:txBody>
          <a:bodyPr wrap="square" rtlCol="0">
            <a:spAutoFit/>
          </a:bodyPr>
          <a:lstStyle/>
          <a:p>
            <a:r>
              <a:rPr lang="en-US" dirty="0">
                <a:latin typeface="Aptos" panose="020B0004020202020204" pitchFamily="34" charset="0"/>
              </a:rPr>
              <a:t>AHF_48_clipped</a:t>
            </a:r>
          </a:p>
        </p:txBody>
      </p:sp>
      <p:sp>
        <p:nvSpPr>
          <p:cNvPr id="8" name="TextBox 7"/>
          <p:cNvSpPr txBox="1"/>
          <p:nvPr/>
        </p:nvSpPr>
        <p:spPr>
          <a:xfrm>
            <a:off x="5708369" y="4693056"/>
            <a:ext cx="1828800" cy="369332"/>
          </a:xfrm>
          <a:prstGeom prst="rect">
            <a:avLst/>
          </a:prstGeom>
          <a:noFill/>
        </p:spPr>
        <p:txBody>
          <a:bodyPr wrap="square" rtlCol="0">
            <a:spAutoFit/>
          </a:bodyPr>
          <a:lstStyle/>
          <a:p>
            <a:r>
              <a:rPr lang="en-US" dirty="0">
                <a:latin typeface="Aptos" panose="020B0004020202020204" pitchFamily="34" charset="0"/>
              </a:rPr>
              <a:t>HF81_6_clipped</a:t>
            </a:r>
          </a:p>
        </p:txBody>
      </p:sp>
      <p:sp>
        <p:nvSpPr>
          <p:cNvPr id="9" name="TextBox 8"/>
          <p:cNvSpPr txBox="1"/>
          <p:nvPr/>
        </p:nvSpPr>
        <p:spPr>
          <a:xfrm>
            <a:off x="180975" y="217652"/>
            <a:ext cx="11601450" cy="523220"/>
          </a:xfrm>
          <a:prstGeom prst="rect">
            <a:avLst/>
          </a:prstGeom>
          <a:noFill/>
        </p:spPr>
        <p:txBody>
          <a:bodyPr wrap="square" rtlCol="0">
            <a:spAutoFit/>
          </a:bodyPr>
          <a:lstStyle/>
          <a:p>
            <a:pPr algn="ctr"/>
            <a:r>
              <a:rPr lang="en-US" sz="2800" b="1" dirty="0">
                <a:latin typeface="Aptos" panose="020B0004020202020204" pitchFamily="34" charset="0"/>
                <a:cs typeface="Consolas" panose="020B0609020204030204" pitchFamily="49" charset="0"/>
              </a:rPr>
              <a:t>Predicting and understanding the </a:t>
            </a:r>
            <a:r>
              <a:rPr lang="en-US" sz="2800" b="1" dirty="0" err="1">
                <a:latin typeface="Aptos" panose="020B0004020202020204" pitchFamily="34" charset="0"/>
                <a:cs typeface="Consolas" panose="020B0609020204030204" pitchFamily="49" charset="0"/>
              </a:rPr>
              <a:t>tumour</a:t>
            </a:r>
            <a:r>
              <a:rPr lang="en-US" sz="2800" b="1" dirty="0">
                <a:latin typeface="Aptos" panose="020B0004020202020204" pitchFamily="34" charset="0"/>
                <a:cs typeface="Consolas" panose="020B0609020204030204" pitchFamily="49" charset="0"/>
              </a:rPr>
              <a:t> growth to better fight it</a:t>
            </a:r>
          </a:p>
        </p:txBody>
      </p:sp>
      <p:sp>
        <p:nvSpPr>
          <p:cNvPr id="11" name="TextBox 10"/>
          <p:cNvSpPr txBox="1"/>
          <p:nvPr/>
        </p:nvSpPr>
        <p:spPr>
          <a:xfrm>
            <a:off x="282338" y="5463841"/>
            <a:ext cx="10614262" cy="523220"/>
          </a:xfrm>
          <a:prstGeom prst="rect">
            <a:avLst/>
          </a:prstGeom>
          <a:noFill/>
        </p:spPr>
        <p:txBody>
          <a:bodyPr wrap="square" rtlCol="0">
            <a:spAutoFit/>
          </a:bodyPr>
          <a:lstStyle/>
          <a:p>
            <a:r>
              <a:rPr lang="en-US" sz="1400" dirty="0">
                <a:latin typeface="Aptos" panose="020B0004020202020204" pitchFamily="34" charset="0"/>
                <a:cs typeface="Consolas" panose="020B0609020204030204" pitchFamily="49" charset="0"/>
              </a:rPr>
              <a:t>Video “ACGT project: The </a:t>
            </a:r>
            <a:r>
              <a:rPr lang="en-US" sz="1400" dirty="0" err="1">
                <a:latin typeface="Aptos" panose="020B0004020202020204" pitchFamily="34" charset="0"/>
                <a:cs typeface="Consolas" panose="020B0609020204030204" pitchFamily="49" charset="0"/>
              </a:rPr>
              <a:t>Oncosimulator</a:t>
            </a:r>
            <a:r>
              <a:rPr lang="en-US" sz="1400" dirty="0">
                <a:latin typeface="Aptos" panose="020B0004020202020204" pitchFamily="34" charset="0"/>
                <a:cs typeface="Consolas" panose="020B0609020204030204" pitchFamily="49" charset="0"/>
              </a:rPr>
              <a:t>,” YouTube, </a:t>
            </a:r>
            <a:r>
              <a:rPr lang="en-US" sz="1400" b="1" dirty="0">
                <a:latin typeface="Aptos" panose="020B0004020202020204" pitchFamily="34" charset="0"/>
                <a:cs typeface="Consolas" panose="020B0609020204030204" pitchFamily="49" charset="0"/>
                <a:hlinkClick r:id="rId8"/>
              </a:rPr>
              <a:t>https://www.youtube.com/watch?v=fdKHl4ecfwg</a:t>
            </a:r>
            <a:endParaRPr lang="en-US" sz="1400" b="1" dirty="0">
              <a:latin typeface="Aptos" panose="020B0004020202020204" pitchFamily="34" charset="0"/>
              <a:cs typeface="Consolas" panose="020B0609020204030204" pitchFamily="49" charset="0"/>
            </a:endParaRPr>
          </a:p>
          <a:p>
            <a:r>
              <a:rPr lang="en-US" sz="1400" dirty="0">
                <a:latin typeface="Aptos" panose="020B0004020202020204" pitchFamily="34" charset="0"/>
                <a:cs typeface="Consolas" panose="020B0609020204030204" pitchFamily="49" charset="0"/>
              </a:rPr>
              <a:t>G S Stamatakos et. al, The British Journal of Radiology 2006 79:941, pp.389-400</a:t>
            </a:r>
            <a:r>
              <a:rPr lang="en-US" sz="1400" b="1" dirty="0">
                <a:latin typeface="Aptos" panose="020B0004020202020204" pitchFamily="34" charset="0"/>
                <a:cs typeface="Consolas" panose="020B0609020204030204" pitchFamily="49" charset="0"/>
              </a:rPr>
              <a:t>, </a:t>
            </a:r>
            <a:r>
              <a:rPr lang="en-US" sz="1400" b="1" dirty="0">
                <a:latin typeface="Aptos" panose="020B0004020202020204" pitchFamily="34" charset="0"/>
                <a:cs typeface="Consolas" panose="020B0609020204030204" pitchFamily="49" charset="0"/>
                <a:hlinkClick r:id="rId9"/>
              </a:rPr>
              <a:t>https://doi.org/10.1259/bjr/30604050</a:t>
            </a:r>
            <a:r>
              <a:rPr lang="en-US" sz="1400" b="1" dirty="0">
                <a:latin typeface="Aptos" panose="020B0004020202020204" pitchFamily="34" charset="0"/>
                <a:cs typeface="Consolas" panose="020B0609020204030204" pitchFamily="49" charset="0"/>
              </a:rPr>
              <a:t>  </a:t>
            </a:r>
          </a:p>
        </p:txBody>
      </p:sp>
      <p:grpSp>
        <p:nvGrpSpPr>
          <p:cNvPr id="13" name="Group 12">
            <a:extLst>
              <a:ext uri="{FF2B5EF4-FFF2-40B4-BE49-F238E27FC236}">
                <a16:creationId xmlns:a16="http://schemas.microsoft.com/office/drawing/2014/main" id="{7945C16D-0D5A-C5A0-3E98-0F5C7380ADCE}"/>
              </a:ext>
            </a:extLst>
          </p:cNvPr>
          <p:cNvGrpSpPr/>
          <p:nvPr/>
        </p:nvGrpSpPr>
        <p:grpSpPr>
          <a:xfrm>
            <a:off x="8816738" y="1553735"/>
            <a:ext cx="3134880" cy="3139321"/>
            <a:chOff x="8876145" y="1487056"/>
            <a:chExt cx="3134880" cy="3139321"/>
          </a:xfrm>
        </p:grpSpPr>
        <p:sp>
          <p:nvSpPr>
            <p:cNvPr id="10" name="TextBox 9">
              <a:extLst>
                <a:ext uri="{FF2B5EF4-FFF2-40B4-BE49-F238E27FC236}">
                  <a16:creationId xmlns:a16="http://schemas.microsoft.com/office/drawing/2014/main" id="{4A9C893B-F2A8-C3F9-B5E8-1FADD694E1A9}"/>
                </a:ext>
              </a:extLst>
            </p:cNvPr>
            <p:cNvSpPr txBox="1"/>
            <p:nvPr/>
          </p:nvSpPr>
          <p:spPr>
            <a:xfrm>
              <a:off x="8876145" y="1487056"/>
              <a:ext cx="3134880" cy="3139321"/>
            </a:xfrm>
            <a:prstGeom prst="rect">
              <a:avLst/>
            </a:prstGeom>
            <a:noFill/>
          </p:spPr>
          <p:txBody>
            <a:bodyPr wrap="square" rtlCol="0">
              <a:spAutoFit/>
            </a:bodyPr>
            <a:lstStyle/>
            <a:p>
              <a:r>
                <a:rPr lang="en-US" sz="1800" dirty="0">
                  <a:latin typeface="Aptos" panose="020B0004020202020204" pitchFamily="34" charset="0"/>
                  <a:cs typeface="Consolas" panose="020B0609020204030204" pitchFamily="49" charset="0"/>
                </a:rPr>
                <a:t>“Travelling” within a clinical </a:t>
              </a:r>
              <a:r>
                <a:rPr lang="en-US" sz="1800" dirty="0" err="1">
                  <a:latin typeface="Aptos" panose="020B0004020202020204" pitchFamily="34" charset="0"/>
                  <a:cs typeface="Consolas" panose="020B0609020204030204" pitchFamily="49" charset="0"/>
                </a:rPr>
                <a:t>tumour</a:t>
              </a:r>
              <a:r>
                <a:rPr lang="en-US" sz="1800" dirty="0">
                  <a:latin typeface="Aptos" panose="020B0004020202020204" pitchFamily="34" charset="0"/>
                  <a:cs typeface="Consolas" panose="020B0609020204030204" pitchFamily="49" charset="0"/>
                </a:rPr>
                <a:t> at a given time point </a:t>
              </a:r>
            </a:p>
            <a:p>
              <a:r>
                <a:rPr lang="en-US" sz="1800" dirty="0">
                  <a:latin typeface="Aptos" panose="020B0004020202020204" pitchFamily="34" charset="0"/>
                  <a:cs typeface="Consolas" panose="020B0609020204030204" pitchFamily="49" charset="0"/>
                </a:rPr>
                <a:t>for two different radiotherapeutic schemes</a:t>
              </a:r>
            </a:p>
            <a:p>
              <a:endParaRPr lang="en-US" dirty="0">
                <a:latin typeface="Aptos" panose="020B0004020202020204" pitchFamily="34" charset="0"/>
                <a:cs typeface="Consolas" panose="020B0609020204030204" pitchFamily="49" charset="0"/>
              </a:endParaRPr>
            </a:p>
            <a:p>
              <a:endParaRPr lang="en-US" dirty="0">
                <a:latin typeface="Aptos" panose="020B0004020202020204" pitchFamily="34" charset="0"/>
                <a:cs typeface="Consolas" panose="020B0609020204030204" pitchFamily="49" charset="0"/>
              </a:endParaRPr>
            </a:p>
            <a:p>
              <a:endParaRPr lang="en-US" sz="1800" dirty="0">
                <a:latin typeface="Aptos" panose="020B0004020202020204" pitchFamily="34" charset="0"/>
                <a:cs typeface="Consolas" panose="020B0609020204030204" pitchFamily="49" charset="0"/>
              </a:endParaRPr>
            </a:p>
            <a:p>
              <a:r>
                <a:rPr lang="en-US" dirty="0">
                  <a:latin typeface="Aptos" panose="020B0004020202020204" pitchFamily="34" charset="0"/>
                  <a:cs typeface="Consolas" panose="020B0609020204030204" pitchFamily="49" charset="0"/>
                </a:rPr>
                <a:t>P</a:t>
              </a:r>
              <a:r>
                <a:rPr lang="en-US" sz="1800" dirty="0">
                  <a:latin typeface="Aptos" panose="020B0004020202020204" pitchFamily="34" charset="0"/>
                  <a:cs typeface="Consolas" panose="020B0609020204030204" pitchFamily="49" charset="0"/>
                </a:rPr>
                <a:t>rovides an overview of the changing internal cellular structure of the </a:t>
              </a:r>
              <a:r>
                <a:rPr lang="en-US" sz="1800" dirty="0" err="1">
                  <a:latin typeface="Aptos" panose="020B0004020202020204" pitchFamily="34" charset="0"/>
                  <a:cs typeface="Consolas" panose="020B0609020204030204" pitchFamily="49" charset="0"/>
                </a:rPr>
                <a:t>tumour</a:t>
              </a:r>
              <a:r>
                <a:rPr lang="en-US" sz="1800" dirty="0">
                  <a:latin typeface="Aptos" panose="020B0004020202020204" pitchFamily="34" charset="0"/>
                  <a:cs typeface="Consolas" panose="020B0609020204030204" pitchFamily="49" charset="0"/>
                </a:rPr>
                <a:t> </a:t>
              </a:r>
            </a:p>
            <a:p>
              <a:endParaRPr lang="en-US" dirty="0"/>
            </a:p>
          </p:txBody>
        </p:sp>
        <p:sp>
          <p:nvSpPr>
            <p:cNvPr id="12" name="Arrow: Down 11">
              <a:extLst>
                <a:ext uri="{FF2B5EF4-FFF2-40B4-BE49-F238E27FC236}">
                  <a16:creationId xmlns:a16="http://schemas.microsoft.com/office/drawing/2014/main" id="{D1BFB319-B2C0-710E-4AAF-DBABA386D70B}"/>
                </a:ext>
              </a:extLst>
            </p:cNvPr>
            <p:cNvSpPr/>
            <p:nvPr/>
          </p:nvSpPr>
          <p:spPr>
            <a:xfrm>
              <a:off x="10023831" y="2780147"/>
              <a:ext cx="385551" cy="6003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479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3" fill="hold"/>
                                        <p:tgtEl>
                                          <p:spTgt spid="5"/>
                                        </p:tgtEl>
                                      </p:cBhvr>
                                    </p:cmd>
                                  </p:childTnLst>
                                </p:cTn>
                              </p:par>
                              <p:par>
                                <p:cTn id="7" presetID="1" presetClass="mediacall" presetSubtype="0" fill="hold" nodeType="withEffect">
                                  <p:stCondLst>
                                    <p:cond delay="0"/>
                                  </p:stCondLst>
                                  <p:childTnLst>
                                    <p:cmd type="call" cmd="playFrom(0.0)">
                                      <p:cBhvr>
                                        <p:cTn id="8" dur="23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0015-1690-5119-7B4B-AE8BA73CCB1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BB02FE3-B5E1-7991-32EF-10BC1604D80D}"/>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57D4238B-F485-D357-7EA7-2816238FA657}"/>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17B1A415-4091-AAF9-AAC4-A37AA5B45AD5}"/>
              </a:ext>
            </a:extLst>
          </p:cNvPr>
          <p:cNvSpPr>
            <a:spLocks noGrp="1"/>
          </p:cNvSpPr>
          <p:nvPr>
            <p:ph type="sldNum" sz="quarter" idx="12"/>
          </p:nvPr>
        </p:nvSpPr>
        <p:spPr/>
        <p:txBody>
          <a:bodyPr/>
          <a:lstStyle/>
          <a:p>
            <a:fld id="{076B00C5-289B-45F3-9102-15A95B6079E9}" type="slidenum">
              <a:rPr lang="en-GB" smtClean="0"/>
              <a:pPr/>
              <a:t>13</a:t>
            </a:fld>
            <a:endParaRPr lang="en-GB" dirty="0"/>
          </a:p>
        </p:txBody>
      </p:sp>
      <p:sp>
        <p:nvSpPr>
          <p:cNvPr id="6" name="TextBox 5">
            <a:extLst>
              <a:ext uri="{FF2B5EF4-FFF2-40B4-BE49-F238E27FC236}">
                <a16:creationId xmlns:a16="http://schemas.microsoft.com/office/drawing/2014/main" id="{3417AB7B-20B3-AC75-7765-8AE1E329A967}"/>
              </a:ext>
            </a:extLst>
          </p:cNvPr>
          <p:cNvSpPr txBox="1"/>
          <p:nvPr/>
        </p:nvSpPr>
        <p:spPr>
          <a:xfrm>
            <a:off x="257907" y="151179"/>
            <a:ext cx="11676185" cy="1138773"/>
          </a:xfrm>
          <a:prstGeom prst="rect">
            <a:avLst/>
          </a:prstGeom>
          <a:noFill/>
        </p:spPr>
        <p:txBody>
          <a:bodyPr wrap="square">
            <a:spAutoFit/>
          </a:bodyPr>
          <a:lstStyle/>
          <a:p>
            <a:r>
              <a:rPr lang="en-US" sz="2800" b="1" kern="100" dirty="0">
                <a:latin typeface="Aptos" panose="020B0004020202020204" pitchFamily="34" charset="0"/>
                <a:ea typeface="Aptos" panose="020B0004020202020204" pitchFamily="34" charset="0"/>
                <a:cs typeface="Times New Roman" panose="02020603050405020304" pitchFamily="18" charset="0"/>
              </a:rPr>
              <a:t>The i</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n silico oncology paradigm of nephroblastoma pediatric </a:t>
            </a:r>
            <a:r>
              <a:rPr lang="en-US" sz="2800" b="1" kern="100" dirty="0" err="1">
                <a:effectLst/>
                <a:latin typeface="Aptos" panose="020B0004020202020204" pitchFamily="34" charset="0"/>
                <a:ea typeface="Aptos" panose="020B0004020202020204" pitchFamily="34" charset="0"/>
                <a:cs typeface="Times New Roman" panose="02020603050405020304" pitchFamily="18" charset="0"/>
              </a:rPr>
              <a:t>tumour</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2800" b="1" kern="100" dirty="0">
                <a:latin typeface="Aptos" panose="020B0004020202020204" pitchFamily="34" charset="0"/>
                <a:ea typeface="Aptos" panose="020B0004020202020204" pitchFamily="34" charset="0"/>
                <a:cs typeface="Times New Roman" panose="02020603050405020304" pitchFamily="18" charset="0"/>
              </a:rPr>
              <a:t> </a:t>
            </a:r>
          </a:p>
          <a:p>
            <a:r>
              <a:rPr lang="en-US" sz="2800" b="1" kern="100" dirty="0">
                <a:latin typeface="Aptos" panose="020B0004020202020204" pitchFamily="34" charset="0"/>
                <a:ea typeface="Aptos" panose="020B0004020202020204" pitchFamily="34" charset="0"/>
                <a:cs typeface="Times New Roman" panose="02020603050405020304" pitchFamily="18" charset="0"/>
              </a:rPr>
              <a:t>a</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 clinical perspective </a:t>
            </a:r>
          </a:p>
          <a:p>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96B956FD-C58A-3587-CDCB-6CBBC71127BD}"/>
              </a:ext>
            </a:extLst>
          </p:cNvPr>
          <p:cNvGrpSpPr/>
          <p:nvPr/>
        </p:nvGrpSpPr>
        <p:grpSpPr>
          <a:xfrm>
            <a:off x="387927" y="1349363"/>
            <a:ext cx="9335875" cy="1294288"/>
            <a:chOff x="484264" y="1368369"/>
            <a:chExt cx="9017648" cy="1294288"/>
          </a:xfrm>
        </p:grpSpPr>
        <p:sp>
          <p:nvSpPr>
            <p:cNvPr id="7" name="TextBox 6">
              <a:extLst>
                <a:ext uri="{FF2B5EF4-FFF2-40B4-BE49-F238E27FC236}">
                  <a16:creationId xmlns:a16="http://schemas.microsoft.com/office/drawing/2014/main" id="{312C5F7A-F527-758D-F991-03677D5188AB}"/>
                </a:ext>
              </a:extLst>
            </p:cNvPr>
            <p:cNvSpPr txBox="1"/>
            <p:nvPr/>
          </p:nvSpPr>
          <p:spPr>
            <a:xfrm>
              <a:off x="484264" y="1718689"/>
              <a:ext cx="1293091" cy="369332"/>
            </a:xfrm>
            <a:prstGeom prst="rect">
              <a:avLst/>
            </a:prstGeom>
            <a:noFill/>
          </p:spPr>
          <p:txBody>
            <a:bodyPr wrap="square" rtlCol="0">
              <a:spAutoFit/>
            </a:bodyPr>
            <a:lstStyle/>
            <a:p>
              <a:r>
                <a:rPr lang="en-US" b="1" dirty="0"/>
                <a:t>Challenge</a:t>
              </a:r>
            </a:p>
          </p:txBody>
        </p:sp>
        <p:sp>
          <p:nvSpPr>
            <p:cNvPr id="10" name="Rectangle 9">
              <a:extLst>
                <a:ext uri="{FF2B5EF4-FFF2-40B4-BE49-F238E27FC236}">
                  <a16:creationId xmlns:a16="http://schemas.microsoft.com/office/drawing/2014/main" id="{622DD208-B325-7ECC-3174-BE8C176ACFFD}"/>
                </a:ext>
              </a:extLst>
            </p:cNvPr>
            <p:cNvSpPr/>
            <p:nvPr/>
          </p:nvSpPr>
          <p:spPr>
            <a:xfrm>
              <a:off x="2017991" y="1378802"/>
              <a:ext cx="2114324" cy="1283855"/>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Nephroblastoma or Wilms tumour:</a:t>
              </a:r>
              <a:r>
                <a:rPr lang="en-GB"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 rare abdominal tumour occurring in young children.  </a:t>
              </a:r>
            </a:p>
          </p:txBody>
        </p:sp>
        <p:sp>
          <p:nvSpPr>
            <p:cNvPr id="11" name="Rectangle 10">
              <a:extLst>
                <a:ext uri="{FF2B5EF4-FFF2-40B4-BE49-F238E27FC236}">
                  <a16:creationId xmlns:a16="http://schemas.microsoft.com/office/drawing/2014/main" id="{93323AD6-9444-0639-833D-68259AD567B6}"/>
                </a:ext>
              </a:extLst>
            </p:cNvPr>
            <p:cNvSpPr/>
            <p:nvPr/>
          </p:nvSpPr>
          <p:spPr>
            <a:xfrm>
              <a:off x="4397765" y="1378801"/>
              <a:ext cx="2191603" cy="1283855"/>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The distinction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from other </a:t>
              </a:r>
              <a:r>
                <a:rPr lang="en-US" sz="1400" b="1"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tumour</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entities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diagnosis is essential to start the correct treatment. </a:t>
              </a:r>
            </a:p>
          </p:txBody>
        </p:sp>
        <p:sp>
          <p:nvSpPr>
            <p:cNvPr id="12" name="Rectangle 11">
              <a:extLst>
                <a:ext uri="{FF2B5EF4-FFF2-40B4-BE49-F238E27FC236}">
                  <a16:creationId xmlns:a16="http://schemas.microsoft.com/office/drawing/2014/main" id="{FD7ABEE6-38D2-1014-9B77-68CBFD875729}"/>
                </a:ext>
              </a:extLst>
            </p:cNvPr>
            <p:cNvSpPr/>
            <p:nvPr/>
          </p:nvSpPr>
          <p:spPr>
            <a:xfrm>
              <a:off x="6773942" y="1368369"/>
              <a:ext cx="2727970" cy="1283855"/>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Initial diagnosis primarily based on imaging: Wilms </a:t>
              </a:r>
              <a:r>
                <a:rPr lang="en-US" sz="14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tumours</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should not undergo an open biopsy before starting neoadjuvant chemotherapy</a:t>
              </a:r>
            </a:p>
          </p:txBody>
        </p:sp>
      </p:grpSp>
      <p:grpSp>
        <p:nvGrpSpPr>
          <p:cNvPr id="22" name="Group 21">
            <a:extLst>
              <a:ext uri="{FF2B5EF4-FFF2-40B4-BE49-F238E27FC236}">
                <a16:creationId xmlns:a16="http://schemas.microsoft.com/office/drawing/2014/main" id="{5021CDEC-A1E8-84B4-470E-5506CB72312D}"/>
              </a:ext>
            </a:extLst>
          </p:cNvPr>
          <p:cNvGrpSpPr/>
          <p:nvPr/>
        </p:nvGrpSpPr>
        <p:grpSpPr>
          <a:xfrm>
            <a:off x="423187" y="2857399"/>
            <a:ext cx="10888748" cy="1326683"/>
            <a:chOff x="423187" y="2857399"/>
            <a:chExt cx="10888748" cy="1326683"/>
          </a:xfrm>
        </p:grpSpPr>
        <p:sp>
          <p:nvSpPr>
            <p:cNvPr id="8" name="TextBox 7">
              <a:extLst>
                <a:ext uri="{FF2B5EF4-FFF2-40B4-BE49-F238E27FC236}">
                  <a16:creationId xmlns:a16="http://schemas.microsoft.com/office/drawing/2014/main" id="{C08FE37B-6031-7820-AC17-59FDE71FEBBA}"/>
                </a:ext>
              </a:extLst>
            </p:cNvPr>
            <p:cNvSpPr txBox="1"/>
            <p:nvPr/>
          </p:nvSpPr>
          <p:spPr>
            <a:xfrm>
              <a:off x="423187" y="3277127"/>
              <a:ext cx="1293091" cy="369332"/>
            </a:xfrm>
            <a:prstGeom prst="rect">
              <a:avLst/>
            </a:prstGeom>
            <a:noFill/>
          </p:spPr>
          <p:txBody>
            <a:bodyPr wrap="square" rtlCol="0">
              <a:spAutoFit/>
            </a:bodyPr>
            <a:lstStyle/>
            <a:p>
              <a:r>
                <a:rPr lang="en-US" b="1" dirty="0"/>
                <a:t>Solution</a:t>
              </a:r>
            </a:p>
          </p:txBody>
        </p:sp>
        <p:sp>
          <p:nvSpPr>
            <p:cNvPr id="13" name="Rectangle 12">
              <a:extLst>
                <a:ext uri="{FF2B5EF4-FFF2-40B4-BE49-F238E27FC236}">
                  <a16:creationId xmlns:a16="http://schemas.microsoft.com/office/drawing/2014/main" id="{3C70DC10-6389-B843-3AB4-B818EDED8965}"/>
                </a:ext>
              </a:extLst>
            </p:cNvPr>
            <p:cNvSpPr/>
            <p:nvPr/>
          </p:nvSpPr>
          <p:spPr>
            <a:xfrm>
              <a:off x="1975778" y="2900227"/>
              <a:ext cx="2140294" cy="1283855"/>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In silico Oncology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can improve the reliability of image assessment and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predict treatment response and outcome</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CD895C5C-988C-526E-8E38-49E38107073F}"/>
                </a:ext>
              </a:extLst>
            </p:cNvPr>
            <p:cNvSpPr/>
            <p:nvPr/>
          </p:nvSpPr>
          <p:spPr>
            <a:xfrm>
              <a:off x="4300871" y="2900226"/>
              <a:ext cx="2510278" cy="1283855"/>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u="sng"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Large datasets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of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corresponding imaging, clinical and molecular data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develop / evaluate tools for automated image analysis. </a:t>
              </a:r>
            </a:p>
          </p:txBody>
        </p:sp>
        <p:sp>
          <p:nvSpPr>
            <p:cNvPr id="15" name="Rectangle 14">
              <a:extLst>
                <a:ext uri="{FF2B5EF4-FFF2-40B4-BE49-F238E27FC236}">
                  <a16:creationId xmlns:a16="http://schemas.microsoft.com/office/drawing/2014/main" id="{A610E82D-F0E9-D12E-659E-B68FBC31234B}"/>
                </a:ext>
              </a:extLst>
            </p:cNvPr>
            <p:cNvSpPr/>
            <p:nvPr/>
          </p:nvSpPr>
          <p:spPr>
            <a:xfrm>
              <a:off x="6995948" y="2857400"/>
              <a:ext cx="2065594" cy="1283855"/>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 </a:t>
              </a:r>
              <a:r>
                <a:rPr lang="en-US" sz="1400" b="1" u="sng"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ecentralized approach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ensures data protection and security as data will not leave their source hospitals. </a:t>
              </a:r>
            </a:p>
          </p:txBody>
        </p:sp>
        <p:sp>
          <p:nvSpPr>
            <p:cNvPr id="16" name="Rectangle 15">
              <a:extLst>
                <a:ext uri="{FF2B5EF4-FFF2-40B4-BE49-F238E27FC236}">
                  <a16:creationId xmlns:a16="http://schemas.microsoft.com/office/drawing/2014/main" id="{C6468F37-E60E-6744-E628-792AA3C7C917}"/>
                </a:ext>
              </a:extLst>
            </p:cNvPr>
            <p:cNvSpPr/>
            <p:nvPr/>
          </p:nvSpPr>
          <p:spPr>
            <a:xfrm>
              <a:off x="9246341" y="2857399"/>
              <a:ext cx="2065594" cy="1283855"/>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ool for radiologic assessment of </a:t>
              </a:r>
              <a:r>
                <a:rPr lang="en-US" sz="14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tumours</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of great value for initial treatment decisions</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p:txBody>
        </p:sp>
      </p:grpSp>
      <p:grpSp>
        <p:nvGrpSpPr>
          <p:cNvPr id="23" name="Group 22">
            <a:extLst>
              <a:ext uri="{FF2B5EF4-FFF2-40B4-BE49-F238E27FC236}">
                <a16:creationId xmlns:a16="http://schemas.microsoft.com/office/drawing/2014/main" id="{74434607-1B3A-CFC9-879F-FC3338642CE5}"/>
              </a:ext>
            </a:extLst>
          </p:cNvPr>
          <p:cNvGrpSpPr/>
          <p:nvPr/>
        </p:nvGrpSpPr>
        <p:grpSpPr>
          <a:xfrm>
            <a:off x="387927" y="4365435"/>
            <a:ext cx="11185565" cy="1315730"/>
            <a:chOff x="387927" y="4365435"/>
            <a:chExt cx="11185565" cy="1315730"/>
          </a:xfrm>
        </p:grpSpPr>
        <p:sp>
          <p:nvSpPr>
            <p:cNvPr id="9" name="TextBox 8">
              <a:extLst>
                <a:ext uri="{FF2B5EF4-FFF2-40B4-BE49-F238E27FC236}">
                  <a16:creationId xmlns:a16="http://schemas.microsoft.com/office/drawing/2014/main" id="{043E430B-0A27-16AF-B834-4209B8564EB1}"/>
                </a:ext>
              </a:extLst>
            </p:cNvPr>
            <p:cNvSpPr txBox="1"/>
            <p:nvPr/>
          </p:nvSpPr>
          <p:spPr>
            <a:xfrm>
              <a:off x="387927" y="4854571"/>
              <a:ext cx="1293091" cy="369332"/>
            </a:xfrm>
            <a:prstGeom prst="rect">
              <a:avLst/>
            </a:prstGeom>
            <a:noFill/>
          </p:spPr>
          <p:txBody>
            <a:bodyPr wrap="square" rtlCol="0">
              <a:spAutoFit/>
            </a:bodyPr>
            <a:lstStyle/>
            <a:p>
              <a:r>
                <a:rPr lang="en-US" b="1" dirty="0"/>
                <a:t>Benefits</a:t>
              </a:r>
            </a:p>
          </p:txBody>
        </p:sp>
        <p:sp>
          <p:nvSpPr>
            <p:cNvPr id="17" name="Rectangle 16">
              <a:extLst>
                <a:ext uri="{FF2B5EF4-FFF2-40B4-BE49-F238E27FC236}">
                  <a16:creationId xmlns:a16="http://schemas.microsoft.com/office/drawing/2014/main" id="{E0A4C110-087A-C905-1C1E-7B4339E051FC}"/>
                </a:ext>
              </a:extLst>
            </p:cNvPr>
            <p:cNvSpPr/>
            <p:nvPr/>
          </p:nvSpPr>
          <p:spPr>
            <a:xfrm>
              <a:off x="1975778" y="4397310"/>
              <a:ext cx="3057236" cy="1283855"/>
            </a:xfrm>
            <a:prstGeom prst="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Prediction of the response to treatment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from initial MRI imaging and eventually serum molecular data </a:t>
              </a:r>
              <a:r>
                <a:rPr lang="en-US" sz="14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through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in silico oncology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p>
              <a:pPr algn="ctr"/>
              <a:r>
                <a:rPr lang="en-US" sz="14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desperately</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needed </a:t>
              </a:r>
            </a:p>
            <a:p>
              <a:pPr algn="ct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better treatment stratifications. </a:t>
              </a:r>
            </a:p>
          </p:txBody>
        </p:sp>
        <p:sp>
          <p:nvSpPr>
            <p:cNvPr id="18" name="Rectangle 17">
              <a:extLst>
                <a:ext uri="{FF2B5EF4-FFF2-40B4-BE49-F238E27FC236}">
                  <a16:creationId xmlns:a16="http://schemas.microsoft.com/office/drawing/2014/main" id="{AFC5FE41-185B-3110-ED3B-1EBB2E01DF34}"/>
                </a:ext>
              </a:extLst>
            </p:cNvPr>
            <p:cNvSpPr/>
            <p:nvPr/>
          </p:nvSpPr>
          <p:spPr>
            <a:xfrm>
              <a:off x="5215948" y="4397309"/>
              <a:ext cx="3845593" cy="1283855"/>
            </a:xfrm>
            <a:prstGeom prst="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Despite a high survival rate (90% in patients with Wilms </a:t>
              </a:r>
              <a:r>
                <a:rPr lang="en-US" sz="14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tumour</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no improved outcome with conventional measures in past 10 to 20 years. </a:t>
              </a:r>
            </a:p>
            <a:p>
              <a:pPr algn="ctr">
                <a:spcBef>
                  <a:spcPts val="600"/>
                </a:spcBef>
              </a:pP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10% of children with this </a:t>
              </a:r>
              <a:r>
                <a:rPr lang="en-US" sz="1400" b="1"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tumour</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will die. </a:t>
              </a:r>
            </a:p>
          </p:txBody>
        </p:sp>
        <p:sp>
          <p:nvSpPr>
            <p:cNvPr id="19" name="Rectangle 18">
              <a:extLst>
                <a:ext uri="{FF2B5EF4-FFF2-40B4-BE49-F238E27FC236}">
                  <a16:creationId xmlns:a16="http://schemas.microsoft.com/office/drawing/2014/main" id="{2BE97D2D-4CFF-3A5B-8D34-C576126CC179}"/>
                </a:ext>
              </a:extLst>
            </p:cNvPr>
            <p:cNvSpPr/>
            <p:nvPr/>
          </p:nvSpPr>
          <p:spPr>
            <a:xfrm>
              <a:off x="9246341" y="4365435"/>
              <a:ext cx="2327151" cy="1283855"/>
            </a:xfrm>
            <a:prstGeom prst="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This</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approach = a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proof of </a:t>
              </a:r>
              <a:r>
                <a:rPr lang="en-US"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principle</a:t>
              </a:r>
              <a:r>
                <a:rPr lang="en-US"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by expanding </a:t>
              </a:r>
              <a:r>
                <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developed models </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to other clinical </a:t>
              </a:r>
              <a:r>
                <a:rPr lang="en-US" sz="1400" b="1"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centres</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 other </a:t>
              </a:r>
              <a:r>
                <a:rPr lang="en-US" sz="1400" b="1"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tumour</a:t>
              </a:r>
              <a:r>
                <a:rPr lang="en-US"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types</a:t>
              </a:r>
            </a:p>
          </p:txBody>
        </p:sp>
      </p:grpSp>
      <p:sp>
        <p:nvSpPr>
          <p:cNvPr id="20" name="TextBox 19">
            <a:extLst>
              <a:ext uri="{FF2B5EF4-FFF2-40B4-BE49-F238E27FC236}">
                <a16:creationId xmlns:a16="http://schemas.microsoft.com/office/drawing/2014/main" id="{62492E6D-B16B-3329-16A5-FC8F6D478BB1}"/>
              </a:ext>
            </a:extLst>
          </p:cNvPr>
          <p:cNvSpPr txBox="1"/>
          <p:nvPr/>
        </p:nvSpPr>
        <p:spPr>
          <a:xfrm>
            <a:off x="334771" y="5901197"/>
            <a:ext cx="10657079" cy="338554"/>
          </a:xfrm>
          <a:prstGeom prst="rect">
            <a:avLst/>
          </a:prstGeom>
          <a:noFill/>
        </p:spPr>
        <p:txBody>
          <a:bodyPr wrap="square" rtlCol="0">
            <a:spAutoFit/>
          </a:bodyPr>
          <a:lstStyle/>
          <a:p>
            <a:r>
              <a:rPr lang="en-US" sz="1600" kern="100" dirty="0">
                <a:effectLst/>
                <a:latin typeface="Aptos" panose="020B0004020202020204" pitchFamily="34" charset="0"/>
                <a:ea typeface="Aptos" panose="020B0004020202020204" pitchFamily="34" charset="0"/>
                <a:cs typeface="Times New Roman" panose="02020603050405020304" pitchFamily="18" charset="0"/>
              </a:rPr>
              <a:t>Prof. Norbert Graf, MD, University of Saarland, </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Dept. for </a:t>
            </a:r>
            <a:r>
              <a:rPr lang="en-GB" sz="1600" kern="100" dirty="0" err="1">
                <a:effectLst/>
                <a:latin typeface="Aptos" panose="020B0004020202020204" pitchFamily="34" charset="0"/>
                <a:ea typeface="Aptos" panose="020B0004020202020204" pitchFamily="34" charset="0"/>
                <a:cs typeface="Times New Roman" panose="02020603050405020304" pitchFamily="18" charset="0"/>
              </a:rPr>
              <a:t>Pediatric</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Oncology and </a:t>
            </a:r>
            <a:r>
              <a:rPr lang="en-GB" sz="1600" kern="100" dirty="0" err="1">
                <a:effectLst/>
                <a:latin typeface="Aptos" panose="020B0004020202020204" pitchFamily="34" charset="0"/>
                <a:ea typeface="Aptos" panose="020B0004020202020204" pitchFamily="34" charset="0"/>
                <a:cs typeface="Times New Roman" panose="02020603050405020304" pitchFamily="18" charset="0"/>
              </a:rPr>
              <a:t>Hematology</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Homburg,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Germany</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13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EB5E1-872D-1260-DEE4-C7275D950B56}"/>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EA187B0A-BC58-6BD2-C2B1-E60F35714F77}"/>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BDF4E499-82DD-8F28-629C-1B6AA348BA48}"/>
              </a:ext>
            </a:extLst>
          </p:cNvPr>
          <p:cNvSpPr>
            <a:spLocks noGrp="1"/>
          </p:cNvSpPr>
          <p:nvPr>
            <p:ph type="sldNum" sz="quarter" idx="12"/>
          </p:nvPr>
        </p:nvSpPr>
        <p:spPr/>
        <p:txBody>
          <a:bodyPr/>
          <a:lstStyle/>
          <a:p>
            <a:fld id="{076B00C5-289B-45F3-9102-15A95B6079E9}" type="slidenum">
              <a:rPr lang="en-GB" smtClean="0"/>
              <a:pPr/>
              <a:t>14</a:t>
            </a:fld>
            <a:endParaRPr lang="en-GB" dirty="0"/>
          </a:p>
        </p:txBody>
      </p:sp>
      <p:pic>
        <p:nvPicPr>
          <p:cNvPr id="5" name="Picture 4">
            <a:extLst>
              <a:ext uri="{FF2B5EF4-FFF2-40B4-BE49-F238E27FC236}">
                <a16:creationId xmlns:a16="http://schemas.microsoft.com/office/drawing/2014/main" id="{B0E86659-7712-3C9F-2C11-74BB547D008D}"/>
              </a:ext>
            </a:extLst>
          </p:cNvPr>
          <p:cNvPicPr>
            <a:picLocks noChangeAspect="1"/>
          </p:cNvPicPr>
          <p:nvPr/>
        </p:nvPicPr>
        <p:blipFill>
          <a:blip r:embed="rId2"/>
          <a:stretch>
            <a:fillRect/>
          </a:stretch>
        </p:blipFill>
        <p:spPr>
          <a:xfrm>
            <a:off x="2197393" y="811091"/>
            <a:ext cx="7169742" cy="5379204"/>
          </a:xfrm>
          <a:prstGeom prst="rect">
            <a:avLst/>
          </a:prstGeom>
        </p:spPr>
      </p:pic>
      <p:sp>
        <p:nvSpPr>
          <p:cNvPr id="6" name="TextBox 5">
            <a:extLst>
              <a:ext uri="{FF2B5EF4-FFF2-40B4-BE49-F238E27FC236}">
                <a16:creationId xmlns:a16="http://schemas.microsoft.com/office/drawing/2014/main" id="{A7C8F6AF-535B-2238-3AC1-5B9E61C434B3}"/>
              </a:ext>
            </a:extLst>
          </p:cNvPr>
          <p:cNvSpPr txBox="1"/>
          <p:nvPr/>
        </p:nvSpPr>
        <p:spPr>
          <a:xfrm>
            <a:off x="224427" y="153126"/>
            <a:ext cx="11115674" cy="523220"/>
          </a:xfrm>
          <a:prstGeom prst="rect">
            <a:avLst/>
          </a:prstGeom>
          <a:noFill/>
        </p:spPr>
        <p:txBody>
          <a:bodyPr wrap="square">
            <a:spAutoFit/>
          </a:bodyPr>
          <a:lstStyle/>
          <a:p>
            <a:pPr algn="ctr"/>
            <a:r>
              <a:rPr lang="en-GB" sz="2800" b="1" dirty="0"/>
              <a:t>Data to be collected and used  by a nephroblastoma digital twin  </a:t>
            </a:r>
          </a:p>
        </p:txBody>
      </p:sp>
    </p:spTree>
    <p:extLst>
      <p:ext uri="{BB962C8B-B14F-4D97-AF65-F5344CB8AC3E}">
        <p14:creationId xmlns:p14="http://schemas.microsoft.com/office/powerpoint/2010/main" val="240217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72422" y="6324601"/>
            <a:ext cx="1837578" cy="365125"/>
          </a:xfrm>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t>15</a:t>
            </a:fld>
            <a:endParaRPr lang="en-US"/>
          </a:p>
        </p:txBody>
      </p:sp>
      <p:pic>
        <p:nvPicPr>
          <p:cNvPr id="5" name="11879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2362200" y="1159161"/>
            <a:ext cx="1905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1879_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a:fillRect/>
          </a:stretch>
        </p:blipFill>
        <p:spPr bwMode="auto">
          <a:xfrm>
            <a:off x="5050316" y="1186704"/>
            <a:ext cx="176834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1879_3.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7772401" y="1212390"/>
            <a:ext cx="1762121"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gstam_000\Documents\A_AVICENNA_WEBINAR_GS_OMILIA_ON_2022_12DEC_06_AYTO_DES\+_PICTURES_IN_PPT_CROPPING_AND_RESIZE_AFTER_2022_12DEC_03_T_13_03_EET\Picture1_WT_IMAGING_TIME_POINT_1 (2)_CROPPE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0918" y="3790251"/>
            <a:ext cx="1198563" cy="21891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stam_000\Documents\A_AVICENNA_WEBINAR_GS_OMILIA_ON_2022_12DEC_06_AYTO_DES\+_PICTURES_IN_PPT_CROPPING_AND_RESIZE_AFTER_2022_12DEC_03_T_13_03_EET\Picture2_WT_IMAGING_TIME_POINT_2 (2)_CROPPE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8051" y="4038749"/>
            <a:ext cx="1366837" cy="1920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gstam_000\Documents\A_AVICENNA_WEBINAR_GS_OMILIA_ON_2022_12DEC_06_AYTO_DES\+_PICTURES_IN_PPT_CROPPING_AND_RESIZE_AFTER_2022_12DEC_03_T_13_03_EET\Picture3_WT_IMAGING_TIME_POINT_3 (2)_CROPP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0674" y="3879944"/>
            <a:ext cx="1027113" cy="20097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9524" y="99259"/>
            <a:ext cx="11839575" cy="738664"/>
          </a:xfrm>
          <a:prstGeom prst="rect">
            <a:avLst/>
          </a:prstGeom>
          <a:noFill/>
        </p:spPr>
        <p:txBody>
          <a:bodyPr wrap="square" lIns="0" tIns="0" rIns="0" bIns="0" rtlCol="0">
            <a:spAutoFit/>
          </a:bodyPr>
          <a:lstStyle/>
          <a:p>
            <a:pPr algn="ctr"/>
            <a:r>
              <a:rPr lang="en-US" sz="2400" b="1" dirty="0">
                <a:latin typeface="Aptos" panose="020B0004020202020204" pitchFamily="34" charset="0"/>
                <a:cs typeface="Consolas" panose="020B0609020204030204" pitchFamily="49" charset="0"/>
              </a:rPr>
              <a:t>Actual response of a bilateral pediatric nephroblastoma </a:t>
            </a:r>
            <a:r>
              <a:rPr lang="en-US" sz="2400" b="1" dirty="0" err="1">
                <a:latin typeface="Aptos" panose="020B0004020202020204" pitchFamily="34" charset="0"/>
                <a:cs typeface="Consolas" panose="020B0609020204030204" pitchFamily="49" charset="0"/>
              </a:rPr>
              <a:t>tumour</a:t>
            </a:r>
            <a:r>
              <a:rPr lang="en-US" sz="2400" b="1" dirty="0">
                <a:latin typeface="Aptos" panose="020B0004020202020204" pitchFamily="34" charset="0"/>
                <a:cs typeface="Consolas" panose="020B0609020204030204" pitchFamily="49" charset="0"/>
              </a:rPr>
              <a:t> treated with chemotherapy (SIOP 2001/GPOH</a:t>
            </a:r>
            <a:r>
              <a:rPr lang="en-US" sz="2400" b="1" dirty="0">
                <a:latin typeface="Consolas" panose="020B0609020204030204" pitchFamily="49" charset="0"/>
                <a:cs typeface="Consolas" panose="020B0609020204030204" pitchFamily="49" charset="0"/>
              </a:rPr>
              <a:t>)</a:t>
            </a:r>
          </a:p>
        </p:txBody>
      </p:sp>
      <p:sp>
        <p:nvSpPr>
          <p:cNvPr id="12" name="TextBox 11"/>
          <p:cNvSpPr txBox="1"/>
          <p:nvPr/>
        </p:nvSpPr>
        <p:spPr>
          <a:xfrm>
            <a:off x="2261671" y="903162"/>
            <a:ext cx="2133600" cy="246221"/>
          </a:xfrm>
          <a:prstGeom prst="rect">
            <a:avLst/>
          </a:prstGeom>
          <a:noFill/>
        </p:spPr>
        <p:txBody>
          <a:bodyPr wrap="square" lIns="0" tIns="0" rIns="0" bIns="0" rtlCol="0">
            <a:spAutoFit/>
          </a:bodyPr>
          <a:lstStyle/>
          <a:p>
            <a:pPr algn="ctr"/>
            <a:r>
              <a:rPr lang="en-US" sz="1600" dirty="0">
                <a:latin typeface="Aptos" panose="020B0004020202020204" pitchFamily="34" charset="0"/>
                <a:cs typeface="Consolas" panose="020B0609020204030204" pitchFamily="49" charset="0"/>
              </a:rPr>
              <a:t>1</a:t>
            </a:r>
            <a:r>
              <a:rPr lang="en-US" sz="1600" baseline="30000" dirty="0">
                <a:latin typeface="Aptos" panose="020B0004020202020204" pitchFamily="34" charset="0"/>
                <a:cs typeface="Consolas" panose="020B0609020204030204" pitchFamily="49" charset="0"/>
              </a:rPr>
              <a:t>st</a:t>
            </a:r>
            <a:r>
              <a:rPr lang="en-US" sz="1600" dirty="0">
                <a:latin typeface="Aptos" panose="020B0004020202020204" pitchFamily="34" charset="0"/>
                <a:cs typeface="Consolas" panose="020B0609020204030204" pitchFamily="49" charset="0"/>
              </a:rPr>
              <a:t> Time-point</a:t>
            </a:r>
          </a:p>
        </p:txBody>
      </p:sp>
      <p:sp>
        <p:nvSpPr>
          <p:cNvPr id="13" name="TextBox 12"/>
          <p:cNvSpPr txBox="1"/>
          <p:nvPr/>
        </p:nvSpPr>
        <p:spPr>
          <a:xfrm>
            <a:off x="4867686" y="912941"/>
            <a:ext cx="2133600" cy="246221"/>
          </a:xfrm>
          <a:prstGeom prst="rect">
            <a:avLst/>
          </a:prstGeom>
          <a:noFill/>
        </p:spPr>
        <p:txBody>
          <a:bodyPr wrap="square" lIns="0" tIns="0" rIns="0" bIns="0" rtlCol="0">
            <a:spAutoFit/>
          </a:bodyPr>
          <a:lstStyle/>
          <a:p>
            <a:pPr algn="ctr"/>
            <a:r>
              <a:rPr lang="en-US" sz="1600" dirty="0">
                <a:latin typeface="Aptos" panose="020B0004020202020204" pitchFamily="34" charset="0"/>
                <a:cs typeface="Consolas" panose="020B0609020204030204" pitchFamily="49" charset="0"/>
              </a:rPr>
              <a:t>2</a:t>
            </a:r>
            <a:r>
              <a:rPr lang="en-US" sz="1600" baseline="30000" dirty="0">
                <a:latin typeface="Aptos" panose="020B0004020202020204" pitchFamily="34" charset="0"/>
                <a:cs typeface="Consolas" panose="020B0609020204030204" pitchFamily="49" charset="0"/>
              </a:rPr>
              <a:t>nd</a:t>
            </a:r>
            <a:r>
              <a:rPr lang="en-US" sz="1600" dirty="0">
                <a:latin typeface="Aptos" panose="020B0004020202020204" pitchFamily="34" charset="0"/>
                <a:cs typeface="Consolas" panose="020B0609020204030204" pitchFamily="49" charset="0"/>
              </a:rPr>
              <a:t> Time-point</a:t>
            </a:r>
          </a:p>
        </p:txBody>
      </p:sp>
      <p:sp>
        <p:nvSpPr>
          <p:cNvPr id="14" name="TextBox 13"/>
          <p:cNvSpPr txBox="1"/>
          <p:nvPr/>
        </p:nvSpPr>
        <p:spPr>
          <a:xfrm>
            <a:off x="7567606" y="966638"/>
            <a:ext cx="2133600" cy="246221"/>
          </a:xfrm>
          <a:prstGeom prst="rect">
            <a:avLst/>
          </a:prstGeom>
          <a:noFill/>
        </p:spPr>
        <p:txBody>
          <a:bodyPr wrap="square" lIns="0" tIns="0" rIns="0" bIns="0" rtlCol="0">
            <a:spAutoFit/>
          </a:bodyPr>
          <a:lstStyle/>
          <a:p>
            <a:pPr algn="ctr"/>
            <a:r>
              <a:rPr lang="en-US" sz="1600" dirty="0">
                <a:latin typeface="Aptos" panose="020B0004020202020204" pitchFamily="34" charset="0"/>
                <a:cs typeface="Consolas" panose="020B0609020204030204" pitchFamily="49" charset="0"/>
              </a:rPr>
              <a:t>3</a:t>
            </a:r>
            <a:r>
              <a:rPr lang="en-US" sz="1600" baseline="30000" dirty="0">
                <a:latin typeface="Aptos" panose="020B0004020202020204" pitchFamily="34" charset="0"/>
                <a:cs typeface="Consolas" panose="020B0609020204030204" pitchFamily="49" charset="0"/>
              </a:rPr>
              <a:t>rd</a:t>
            </a:r>
            <a:r>
              <a:rPr lang="en-US" sz="1600" dirty="0">
                <a:latin typeface="Aptos" panose="020B0004020202020204" pitchFamily="34" charset="0"/>
                <a:cs typeface="Consolas" panose="020B0609020204030204" pitchFamily="49" charset="0"/>
              </a:rPr>
              <a:t> Time-point</a:t>
            </a:r>
          </a:p>
        </p:txBody>
      </p:sp>
      <p:sp>
        <p:nvSpPr>
          <p:cNvPr id="23" name="TextBox 22"/>
          <p:cNvSpPr txBox="1"/>
          <p:nvPr/>
        </p:nvSpPr>
        <p:spPr>
          <a:xfrm>
            <a:off x="4072053" y="4552221"/>
            <a:ext cx="1066800" cy="830997"/>
          </a:xfrm>
          <a:prstGeom prst="rect">
            <a:avLst/>
          </a:prstGeom>
          <a:noFill/>
        </p:spPr>
        <p:txBody>
          <a:bodyPr wrap="square" rtlCol="0">
            <a:spAutoFit/>
          </a:bodyPr>
          <a:lstStyle/>
          <a:p>
            <a:r>
              <a:rPr lang="en-US" dirty="0">
                <a:solidFill>
                  <a:srgbClr val="FF3300"/>
                </a:solidFill>
                <a:latin typeface="Consolas" panose="020B0609020204030204" pitchFamily="49" charset="0"/>
                <a:cs typeface="Consolas" panose="020B0609020204030204" pitchFamily="49" charset="0"/>
              </a:rPr>
              <a:t>DV</a:t>
            </a:r>
            <a:r>
              <a:rPr lang="en-US" sz="1200" dirty="0">
                <a:solidFill>
                  <a:srgbClr val="FF3300"/>
                </a:solidFill>
                <a:latin typeface="Consolas" panose="020B0609020204030204" pitchFamily="49" charset="0"/>
                <a:cs typeface="Consolas" panose="020B0609020204030204" pitchFamily="49" charset="0"/>
              </a:rPr>
              <a:t>R</a:t>
            </a:r>
            <a:r>
              <a:rPr lang="en-US" dirty="0">
                <a:solidFill>
                  <a:srgbClr val="FF3300"/>
                </a:solidFill>
                <a:latin typeface="Consolas" panose="020B0609020204030204" pitchFamily="49" charset="0"/>
                <a:cs typeface="Consolas" panose="020B0609020204030204" pitchFamily="49" charset="0"/>
              </a:rPr>
              <a:t>=90%</a:t>
            </a:r>
          </a:p>
          <a:p>
            <a:pPr lvl="0"/>
            <a:r>
              <a:rPr lang="en-US" dirty="0">
                <a:solidFill>
                  <a:srgbClr val="3333FF"/>
                </a:solidFill>
                <a:latin typeface="Consolas" panose="020B0609020204030204" pitchFamily="49" charset="0"/>
                <a:cs typeface="Consolas" panose="020B0609020204030204" pitchFamily="49" charset="0"/>
              </a:rPr>
              <a:t>DV</a:t>
            </a:r>
            <a:r>
              <a:rPr lang="en-US" sz="1200" dirty="0">
                <a:solidFill>
                  <a:srgbClr val="3333FF"/>
                </a:solidFill>
                <a:latin typeface="Consolas" panose="020B0609020204030204" pitchFamily="49" charset="0"/>
                <a:cs typeface="Consolas" panose="020B0609020204030204" pitchFamily="49" charset="0"/>
              </a:rPr>
              <a:t>L</a:t>
            </a:r>
            <a:r>
              <a:rPr lang="en-US" dirty="0">
                <a:solidFill>
                  <a:srgbClr val="3333FF"/>
                </a:solidFill>
                <a:latin typeface="Consolas" panose="020B0609020204030204" pitchFamily="49" charset="0"/>
                <a:cs typeface="Consolas" panose="020B0609020204030204" pitchFamily="49" charset="0"/>
              </a:rPr>
              <a:t>=89%</a:t>
            </a:r>
          </a:p>
          <a:p>
            <a:endParaRPr lang="en-US" sz="1200" dirty="0"/>
          </a:p>
        </p:txBody>
      </p:sp>
      <p:sp>
        <p:nvSpPr>
          <p:cNvPr id="24" name="TextBox 23"/>
          <p:cNvSpPr txBox="1"/>
          <p:nvPr/>
        </p:nvSpPr>
        <p:spPr>
          <a:xfrm>
            <a:off x="7001286" y="3879944"/>
            <a:ext cx="1066800" cy="830997"/>
          </a:xfrm>
          <a:prstGeom prst="rect">
            <a:avLst/>
          </a:prstGeom>
          <a:noFill/>
        </p:spPr>
        <p:txBody>
          <a:bodyPr wrap="square" rtlCol="0">
            <a:spAutoFit/>
          </a:bodyPr>
          <a:lstStyle/>
          <a:p>
            <a:r>
              <a:rPr lang="en-US" dirty="0">
                <a:solidFill>
                  <a:srgbClr val="FF3300"/>
                </a:solidFill>
                <a:latin typeface="Consolas" panose="020B0609020204030204" pitchFamily="49" charset="0"/>
                <a:cs typeface="Consolas" panose="020B0609020204030204" pitchFamily="49" charset="0"/>
              </a:rPr>
              <a:t>DV</a:t>
            </a:r>
            <a:r>
              <a:rPr lang="en-US" sz="1200" dirty="0">
                <a:solidFill>
                  <a:srgbClr val="FF3300"/>
                </a:solidFill>
                <a:latin typeface="Consolas" panose="020B0609020204030204" pitchFamily="49" charset="0"/>
                <a:cs typeface="Consolas" panose="020B0609020204030204" pitchFamily="49" charset="0"/>
              </a:rPr>
              <a:t>R</a:t>
            </a:r>
            <a:r>
              <a:rPr lang="en-US" dirty="0">
                <a:solidFill>
                  <a:srgbClr val="FF3300"/>
                </a:solidFill>
                <a:latin typeface="Consolas" panose="020B0609020204030204" pitchFamily="49" charset="0"/>
                <a:cs typeface="Consolas" panose="020B0609020204030204" pitchFamily="49" charset="0"/>
              </a:rPr>
              <a:t>=94%</a:t>
            </a:r>
          </a:p>
          <a:p>
            <a:pPr lvl="0"/>
            <a:r>
              <a:rPr lang="en-US" dirty="0">
                <a:solidFill>
                  <a:srgbClr val="3333FF"/>
                </a:solidFill>
                <a:latin typeface="Consolas" panose="020B0609020204030204" pitchFamily="49" charset="0"/>
                <a:cs typeface="Consolas" panose="020B0609020204030204" pitchFamily="49" charset="0"/>
              </a:rPr>
              <a:t>DV</a:t>
            </a:r>
            <a:r>
              <a:rPr lang="en-US" sz="1200" dirty="0">
                <a:solidFill>
                  <a:srgbClr val="3333FF"/>
                </a:solidFill>
                <a:latin typeface="Consolas" panose="020B0609020204030204" pitchFamily="49" charset="0"/>
                <a:cs typeface="Consolas" panose="020B0609020204030204" pitchFamily="49" charset="0"/>
              </a:rPr>
              <a:t>L</a:t>
            </a:r>
            <a:r>
              <a:rPr lang="en-US" dirty="0">
                <a:solidFill>
                  <a:srgbClr val="3333FF"/>
                </a:solidFill>
                <a:latin typeface="Consolas" panose="020B0609020204030204" pitchFamily="49" charset="0"/>
                <a:cs typeface="Consolas" panose="020B0609020204030204" pitchFamily="49" charset="0"/>
              </a:rPr>
              <a:t>=95%</a:t>
            </a:r>
          </a:p>
          <a:p>
            <a:endParaRPr lang="en-US" sz="1200" dirty="0">
              <a:latin typeface="Consolas" panose="020B0609020204030204" pitchFamily="49" charset="0"/>
              <a:cs typeface="Consolas" panose="020B0609020204030204" pitchFamily="49" charset="0"/>
            </a:endParaRPr>
          </a:p>
        </p:txBody>
      </p:sp>
      <p:sp>
        <p:nvSpPr>
          <p:cNvPr id="25" name="TextBox 24"/>
          <p:cNvSpPr txBox="1"/>
          <p:nvPr/>
        </p:nvSpPr>
        <p:spPr>
          <a:xfrm>
            <a:off x="2302408" y="5378634"/>
            <a:ext cx="405329" cy="369332"/>
          </a:xfrm>
          <a:prstGeom prst="rect">
            <a:avLst/>
          </a:prstGeom>
          <a:noFill/>
        </p:spPr>
        <p:txBody>
          <a:bodyPr wrap="square" rtlCol="0">
            <a:spAutoFit/>
          </a:bodyPr>
          <a:lstStyle/>
          <a:p>
            <a:r>
              <a:rPr lang="en-US" dirty="0">
                <a:solidFill>
                  <a:srgbClr val="FF3300"/>
                </a:solidFill>
                <a:latin typeface="Consolas" panose="020B0609020204030204" pitchFamily="49" charset="0"/>
                <a:cs typeface="Consolas" panose="020B0609020204030204" pitchFamily="49" charset="0"/>
              </a:rPr>
              <a:t>R</a:t>
            </a:r>
          </a:p>
        </p:txBody>
      </p:sp>
      <p:sp>
        <p:nvSpPr>
          <p:cNvPr id="26" name="TextBox 25"/>
          <p:cNvSpPr txBox="1"/>
          <p:nvPr/>
        </p:nvSpPr>
        <p:spPr>
          <a:xfrm>
            <a:off x="3989943" y="5398049"/>
            <a:ext cx="405329" cy="369332"/>
          </a:xfrm>
          <a:prstGeom prst="rect">
            <a:avLst/>
          </a:prstGeom>
          <a:noFill/>
        </p:spPr>
        <p:txBody>
          <a:bodyPr wrap="square" rtlCol="0">
            <a:spAutoFit/>
          </a:bodyPr>
          <a:lstStyle/>
          <a:p>
            <a:r>
              <a:rPr lang="en-US" dirty="0">
                <a:solidFill>
                  <a:srgbClr val="3333FF"/>
                </a:solidFill>
                <a:latin typeface="Consolas" panose="020B0609020204030204" pitchFamily="49" charset="0"/>
                <a:cs typeface="Consolas" panose="020B0609020204030204" pitchFamily="49" charset="0"/>
              </a:rPr>
              <a:t>L</a:t>
            </a:r>
          </a:p>
        </p:txBody>
      </p:sp>
      <p:sp>
        <p:nvSpPr>
          <p:cNvPr id="27" name="TextBox 26"/>
          <p:cNvSpPr txBox="1"/>
          <p:nvPr/>
        </p:nvSpPr>
        <p:spPr>
          <a:xfrm>
            <a:off x="4733525" y="5424680"/>
            <a:ext cx="405329" cy="369332"/>
          </a:xfrm>
          <a:prstGeom prst="rect">
            <a:avLst/>
          </a:prstGeom>
          <a:noFill/>
        </p:spPr>
        <p:txBody>
          <a:bodyPr wrap="square" rtlCol="0">
            <a:spAutoFit/>
          </a:bodyPr>
          <a:lstStyle/>
          <a:p>
            <a:r>
              <a:rPr lang="en-US" dirty="0">
                <a:solidFill>
                  <a:srgbClr val="FF3300"/>
                </a:solidFill>
                <a:latin typeface="Consolas" panose="020B0609020204030204" pitchFamily="49" charset="0"/>
                <a:cs typeface="Consolas" panose="020B0609020204030204" pitchFamily="49" charset="0"/>
              </a:rPr>
              <a:t>R</a:t>
            </a:r>
          </a:p>
        </p:txBody>
      </p:sp>
      <p:sp>
        <p:nvSpPr>
          <p:cNvPr id="28" name="TextBox 27"/>
          <p:cNvSpPr txBox="1"/>
          <p:nvPr/>
        </p:nvSpPr>
        <p:spPr>
          <a:xfrm>
            <a:off x="9331857" y="5424680"/>
            <a:ext cx="405329" cy="369332"/>
          </a:xfrm>
          <a:prstGeom prst="rect">
            <a:avLst/>
          </a:prstGeom>
          <a:noFill/>
        </p:spPr>
        <p:txBody>
          <a:bodyPr wrap="square" rtlCol="0">
            <a:spAutoFit/>
          </a:bodyPr>
          <a:lstStyle/>
          <a:p>
            <a:r>
              <a:rPr lang="en-US" dirty="0">
                <a:solidFill>
                  <a:srgbClr val="3333FF"/>
                </a:solidFill>
                <a:latin typeface="Consolas" panose="020B0609020204030204" pitchFamily="49" charset="0"/>
                <a:cs typeface="Consolas" panose="020B0609020204030204" pitchFamily="49" charset="0"/>
              </a:rPr>
              <a:t>L</a:t>
            </a:r>
          </a:p>
        </p:txBody>
      </p:sp>
      <p:sp>
        <p:nvSpPr>
          <p:cNvPr id="29" name="TextBox 28"/>
          <p:cNvSpPr txBox="1"/>
          <p:nvPr/>
        </p:nvSpPr>
        <p:spPr>
          <a:xfrm>
            <a:off x="6667939" y="5398049"/>
            <a:ext cx="405329" cy="369332"/>
          </a:xfrm>
          <a:prstGeom prst="rect">
            <a:avLst/>
          </a:prstGeom>
          <a:noFill/>
        </p:spPr>
        <p:txBody>
          <a:bodyPr wrap="square" rtlCol="0">
            <a:spAutoFit/>
          </a:bodyPr>
          <a:lstStyle/>
          <a:p>
            <a:r>
              <a:rPr lang="en-US" dirty="0">
                <a:solidFill>
                  <a:srgbClr val="3333FF"/>
                </a:solidFill>
                <a:latin typeface="Consolas" panose="020B0609020204030204" pitchFamily="49" charset="0"/>
                <a:cs typeface="Consolas" panose="020B0609020204030204" pitchFamily="49" charset="0"/>
              </a:rPr>
              <a:t>L</a:t>
            </a:r>
          </a:p>
        </p:txBody>
      </p:sp>
      <p:sp>
        <p:nvSpPr>
          <p:cNvPr id="30" name="TextBox 29"/>
          <p:cNvSpPr txBox="1"/>
          <p:nvPr/>
        </p:nvSpPr>
        <p:spPr>
          <a:xfrm>
            <a:off x="7662758" y="5398049"/>
            <a:ext cx="405329" cy="369332"/>
          </a:xfrm>
          <a:prstGeom prst="rect">
            <a:avLst/>
          </a:prstGeom>
          <a:noFill/>
        </p:spPr>
        <p:txBody>
          <a:bodyPr wrap="square" rtlCol="0">
            <a:spAutoFit/>
          </a:bodyPr>
          <a:lstStyle/>
          <a:p>
            <a:r>
              <a:rPr lang="en-US" dirty="0">
                <a:solidFill>
                  <a:srgbClr val="FF3300"/>
                </a:solidFill>
                <a:latin typeface="Consolas" panose="020B0609020204030204" pitchFamily="49" charset="0"/>
                <a:cs typeface="Consolas" panose="020B0609020204030204" pitchFamily="49" charset="0"/>
              </a:rPr>
              <a:t>R</a:t>
            </a:r>
          </a:p>
        </p:txBody>
      </p:sp>
      <p:cxnSp>
        <p:nvCxnSpPr>
          <p:cNvPr id="32" name="Straight Arrow Connector 31"/>
          <p:cNvCxnSpPr/>
          <p:nvPr/>
        </p:nvCxnSpPr>
        <p:spPr>
          <a:xfrm>
            <a:off x="3989943" y="3879943"/>
            <a:ext cx="4158739" cy="0"/>
          </a:xfrm>
          <a:prstGeom prst="straightConnector1">
            <a:avLst/>
          </a:prstGeom>
          <a:ln w="25400">
            <a:solidFill>
              <a:srgbClr val="33993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969480" y="4207161"/>
            <a:ext cx="1298570" cy="0"/>
          </a:xfrm>
          <a:prstGeom prst="straightConnector1">
            <a:avLst/>
          </a:prstGeom>
          <a:ln w="25400">
            <a:solidFill>
              <a:srgbClr val="339933"/>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72422" y="6075622"/>
            <a:ext cx="8089361" cy="276999"/>
          </a:xfrm>
          <a:prstGeom prst="rect">
            <a:avLst/>
          </a:prstGeom>
          <a:noFill/>
        </p:spPr>
        <p:txBody>
          <a:bodyPr wrap="square" rtlCol="0">
            <a:spAutoFit/>
          </a:bodyPr>
          <a:lstStyle/>
          <a:p>
            <a:pPr algn="ctr"/>
            <a:r>
              <a:rPr lang="en-US" sz="1200" dirty="0">
                <a:latin typeface="Aptos" panose="020B0004020202020204" pitchFamily="34" charset="0"/>
                <a:cs typeface="Consolas" panose="020B0609020204030204" pitchFamily="49" charset="0"/>
              </a:rPr>
              <a:t>Data provided by Prof. Norbert Graf, MD, USAAR, Germany</a:t>
            </a:r>
          </a:p>
        </p:txBody>
      </p:sp>
      <p:sp>
        <p:nvSpPr>
          <p:cNvPr id="38" name="TextBox 37"/>
          <p:cNvSpPr txBox="1"/>
          <p:nvPr/>
        </p:nvSpPr>
        <p:spPr>
          <a:xfrm>
            <a:off x="9779521" y="3618333"/>
            <a:ext cx="1031344" cy="523220"/>
          </a:xfrm>
          <a:prstGeom prst="rect">
            <a:avLst/>
          </a:prstGeom>
          <a:noFill/>
          <a:ln>
            <a:solidFill>
              <a:schemeClr val="tx1"/>
            </a:solidFill>
          </a:ln>
        </p:spPr>
        <p:txBody>
          <a:bodyPr wrap="square" rtlCol="0">
            <a:spAutoFit/>
          </a:bodyPr>
          <a:lstStyle/>
          <a:p>
            <a:r>
              <a:rPr lang="en-US" sz="1400" i="1" dirty="0">
                <a:cs typeface="Consolas" panose="020B0609020204030204" pitchFamily="49" charset="0"/>
              </a:rPr>
              <a:t>Images are not in scale</a:t>
            </a:r>
          </a:p>
        </p:txBody>
      </p:sp>
    </p:spTree>
    <p:extLst>
      <p:ext uri="{BB962C8B-B14F-4D97-AF65-F5344CB8AC3E}">
        <p14:creationId xmlns:p14="http://schemas.microsoft.com/office/powerpoint/2010/main" val="16255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14" fill="hold"/>
                                        <p:tgtEl>
                                          <p:spTgt spid="5"/>
                                        </p:tgtEl>
                                      </p:cBhvr>
                                    </p:cmd>
                                  </p:childTnLst>
                                </p:cTn>
                              </p:par>
                              <p:par>
                                <p:cTn id="7" presetID="1" presetClass="mediacall" presetSubtype="0" fill="hold" nodeType="withEffect">
                                  <p:stCondLst>
                                    <p:cond delay="0"/>
                                  </p:stCondLst>
                                  <p:childTnLst>
                                    <p:cmd type="call" cmd="playFrom(0.0)">
                                      <p:cBhvr>
                                        <p:cTn id="8" dur="25714" fill="hold"/>
                                        <p:tgtEl>
                                          <p:spTgt spid="6"/>
                                        </p:tgtEl>
                                      </p:cBhvr>
                                    </p:cmd>
                                  </p:childTnLst>
                                </p:cTn>
                              </p:par>
                              <p:par>
                                <p:cTn id="9" presetID="1" presetClass="mediacall" presetSubtype="0" fill="hold" nodeType="withEffect">
                                  <p:stCondLst>
                                    <p:cond delay="0"/>
                                  </p:stCondLst>
                                  <p:childTnLst>
                                    <p:cmd type="call" cmd="playFrom(0.0)">
                                      <p:cBhvr>
                                        <p:cTn id="10" dur="257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p:cTn id="16" repeatCount="indefinite" fill="hold" display="0">
                  <p:stCondLst>
                    <p:cond delay="indefinite"/>
                  </p:stCondLst>
                  <p:endCondLst>
                    <p:cond evt="onPrev" delay="0">
                      <p:tgtEl>
                        <p:sldTgt/>
                      </p:tgtEl>
                    </p:cond>
                  </p:endCondLst>
                </p:cTn>
                <p:tgtEl>
                  <p:spTgt spid="5"/>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p:cTn id="22" repeatCount="indefinite" fill="hold" display="0">
                  <p:stCondLst>
                    <p:cond delay="indefinite"/>
                  </p:stCondLst>
                </p:cTn>
                <p:tgtEl>
                  <p:spTgt spid="6"/>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p:cTn id="28" repeatCount="indefinite"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16</a:t>
            </a:fld>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721" y="1144595"/>
            <a:ext cx="6831961" cy="503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3B368DB-8F4C-EDFD-2F0C-0B23A197D5EF}"/>
              </a:ext>
            </a:extLst>
          </p:cNvPr>
          <p:cNvSpPr txBox="1"/>
          <p:nvPr/>
        </p:nvSpPr>
        <p:spPr>
          <a:xfrm>
            <a:off x="290512" y="51907"/>
            <a:ext cx="11610975" cy="954107"/>
          </a:xfrm>
          <a:prstGeom prst="rect">
            <a:avLst/>
          </a:prstGeom>
          <a:noFill/>
        </p:spPr>
        <p:txBody>
          <a:bodyPr wrap="square" rtlCol="0">
            <a:spAutoFit/>
          </a:bodyPr>
          <a:lstStyle/>
          <a:p>
            <a:pPr algn="ctr"/>
            <a:r>
              <a:rPr lang="en-US" sz="2800" b="1" dirty="0">
                <a:latin typeface="Aptos" panose="020B0004020202020204" pitchFamily="34" charset="0"/>
              </a:rPr>
              <a:t>A mechanistic multiscale model of the response </a:t>
            </a:r>
          </a:p>
          <a:p>
            <a:pPr algn="ctr"/>
            <a:r>
              <a:rPr lang="en-US" sz="2800" b="1" dirty="0">
                <a:latin typeface="Aptos" panose="020B0004020202020204" pitchFamily="34" charset="0"/>
              </a:rPr>
              <a:t>of a solid </a:t>
            </a:r>
            <a:r>
              <a:rPr lang="en-US" sz="2800" b="1" dirty="0" err="1">
                <a:latin typeface="Aptos" panose="020B0004020202020204" pitchFamily="34" charset="0"/>
              </a:rPr>
              <a:t>tumour</a:t>
            </a:r>
            <a:r>
              <a:rPr lang="en-US" sz="2800" b="1" dirty="0">
                <a:latin typeface="Aptos" panose="020B0004020202020204" pitchFamily="34" charset="0"/>
              </a:rPr>
              <a:t> to chemotherapy</a:t>
            </a:r>
            <a:endParaRPr lang="en-GB" sz="2800" b="1" dirty="0">
              <a:latin typeface="Aptos" panose="020B0004020202020204" pitchFamily="34" charset="0"/>
            </a:endParaRPr>
          </a:p>
        </p:txBody>
      </p:sp>
      <p:sp>
        <p:nvSpPr>
          <p:cNvPr id="7" name="TextBox 6">
            <a:extLst>
              <a:ext uri="{FF2B5EF4-FFF2-40B4-BE49-F238E27FC236}">
                <a16:creationId xmlns:a16="http://schemas.microsoft.com/office/drawing/2014/main" id="{E24F36E0-33B9-B974-21B4-D3946E86225A}"/>
              </a:ext>
            </a:extLst>
          </p:cNvPr>
          <p:cNvSpPr txBox="1"/>
          <p:nvPr/>
        </p:nvSpPr>
        <p:spPr>
          <a:xfrm>
            <a:off x="9491663" y="3812863"/>
            <a:ext cx="2409824" cy="2246769"/>
          </a:xfrm>
          <a:prstGeom prst="rect">
            <a:avLst/>
          </a:prstGeom>
          <a:noFill/>
        </p:spPr>
        <p:txBody>
          <a:bodyPr wrap="square" rtlCol="0">
            <a:spAutoFit/>
          </a:bodyPr>
          <a:lstStyle/>
          <a:p>
            <a:r>
              <a:rPr lang="en-GB" sz="1400" dirty="0" err="1">
                <a:latin typeface="Aptos" panose="020B0004020202020204" pitchFamily="34" charset="0"/>
              </a:rPr>
              <a:t>PLoS</a:t>
            </a:r>
            <a:r>
              <a:rPr lang="en-GB" sz="1400" dirty="0">
                <a:latin typeface="Aptos" panose="020B0004020202020204" pitchFamily="34" charset="0"/>
              </a:rPr>
              <a:t> ONE 03/2011; 6(3):e17594., DOI:10.1371/journal.pone.0017594</a:t>
            </a:r>
          </a:p>
          <a:p>
            <a:endParaRPr lang="en-GB" sz="1400" dirty="0">
              <a:latin typeface="Aptos" panose="020B0004020202020204" pitchFamily="34" charset="0"/>
            </a:endParaRPr>
          </a:p>
          <a:p>
            <a:r>
              <a:rPr lang="en-GB" sz="1400" dirty="0">
                <a:latin typeface="Aptos" panose="020B0004020202020204" pitchFamily="34" charset="0"/>
              </a:rPr>
              <a:t>Computers in Biology and Medicine 10/2012; 42(11):1064-78., DOI:10.1016/j.compbiomed.2012.08.008</a:t>
            </a:r>
          </a:p>
        </p:txBody>
      </p:sp>
    </p:spTree>
    <p:extLst>
      <p:ext uri="{BB962C8B-B14F-4D97-AF65-F5344CB8AC3E}">
        <p14:creationId xmlns:p14="http://schemas.microsoft.com/office/powerpoint/2010/main" val="9557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A7F1-3F11-1F71-B343-F80196F4BFD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98FC1DD-4A23-CEE6-ACC1-61B6D67FFB5C}"/>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1919CE51-71BF-2DBC-4A66-F9E7727F908B}"/>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79B2D174-545E-F064-F25E-EE453FFFAC1C}"/>
              </a:ext>
            </a:extLst>
          </p:cNvPr>
          <p:cNvSpPr>
            <a:spLocks noGrp="1"/>
          </p:cNvSpPr>
          <p:nvPr>
            <p:ph type="sldNum" sz="quarter" idx="12"/>
          </p:nvPr>
        </p:nvSpPr>
        <p:spPr/>
        <p:txBody>
          <a:bodyPr/>
          <a:lstStyle/>
          <a:p>
            <a:fld id="{076B00C5-289B-45F3-9102-15A95B6079E9}" type="slidenum">
              <a:rPr lang="en-GB" smtClean="0"/>
              <a:pPr/>
              <a:t>17</a:t>
            </a:fld>
            <a:endParaRPr lang="en-GB" dirty="0"/>
          </a:p>
        </p:txBody>
      </p:sp>
      <p:pic>
        <p:nvPicPr>
          <p:cNvPr id="6" name="Picture 5" descr="A diagram of a cell block&#10;&#10;Description automatically generated">
            <a:extLst>
              <a:ext uri="{FF2B5EF4-FFF2-40B4-BE49-F238E27FC236}">
                <a16:creationId xmlns:a16="http://schemas.microsoft.com/office/drawing/2014/main" id="{312F87C0-201D-A939-4414-AF738D08B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414" y="133341"/>
            <a:ext cx="8548056" cy="6153942"/>
          </a:xfrm>
          <a:prstGeom prst="rect">
            <a:avLst/>
          </a:prstGeom>
        </p:spPr>
      </p:pic>
    </p:spTree>
    <p:extLst>
      <p:ext uri="{BB962C8B-B14F-4D97-AF65-F5344CB8AC3E}">
        <p14:creationId xmlns:p14="http://schemas.microsoft.com/office/powerpoint/2010/main" val="1067941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t>18</a:t>
            </a:fld>
            <a:endParaRPr lang="en-US"/>
          </a:p>
        </p:txBody>
      </p:sp>
      <p:pic>
        <p:nvPicPr>
          <p:cNvPr id="5" name="3d_right_C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91409" y="1247774"/>
            <a:ext cx="3143516" cy="4362451"/>
          </a:xfrm>
          <a:prstGeom prst="rect">
            <a:avLst/>
          </a:prstGeom>
        </p:spPr>
      </p:pic>
      <p:pic>
        <p:nvPicPr>
          <p:cNvPr id="6" name="3d_Left_C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083286" y="1247774"/>
            <a:ext cx="2889100" cy="4361798"/>
          </a:xfrm>
          <a:prstGeom prst="rect">
            <a:avLst/>
          </a:prstGeom>
        </p:spPr>
      </p:pic>
      <p:sp>
        <p:nvSpPr>
          <p:cNvPr id="7" name="TextBox 6"/>
          <p:cNvSpPr txBox="1"/>
          <p:nvPr/>
        </p:nvSpPr>
        <p:spPr>
          <a:xfrm>
            <a:off x="1645473" y="1677057"/>
            <a:ext cx="838200" cy="830997"/>
          </a:xfrm>
          <a:prstGeom prst="rect">
            <a:avLst/>
          </a:prstGeom>
          <a:noFill/>
        </p:spPr>
        <p:txBody>
          <a:bodyPr wrap="square" rtlCol="0">
            <a:spAutoFit/>
          </a:bodyPr>
          <a:lstStyle/>
          <a:p>
            <a:r>
              <a:rPr lang="en-US" sz="1600" dirty="0">
                <a:latin typeface="Aptos" panose="020B0004020202020204" pitchFamily="34" charset="0"/>
                <a:cs typeface="Consolas" panose="020B0609020204030204" pitchFamily="49" charset="0"/>
              </a:rPr>
              <a:t>1</a:t>
            </a:r>
            <a:r>
              <a:rPr lang="en-US" sz="1600" baseline="30000" dirty="0">
                <a:latin typeface="Aptos" panose="020B0004020202020204" pitchFamily="34" charset="0"/>
                <a:cs typeface="Consolas" panose="020B0609020204030204" pitchFamily="49" charset="0"/>
              </a:rPr>
              <a:t>st</a:t>
            </a:r>
            <a:r>
              <a:rPr lang="en-US" sz="1600" dirty="0">
                <a:latin typeface="Aptos" panose="020B0004020202020204" pitchFamily="34" charset="0"/>
                <a:cs typeface="Consolas" panose="020B0609020204030204" pitchFamily="49" charset="0"/>
              </a:rPr>
              <a:t> time-point</a:t>
            </a:r>
          </a:p>
        </p:txBody>
      </p:sp>
      <p:sp>
        <p:nvSpPr>
          <p:cNvPr id="8" name="TextBox 7"/>
          <p:cNvSpPr txBox="1"/>
          <p:nvPr/>
        </p:nvSpPr>
        <p:spPr>
          <a:xfrm>
            <a:off x="1653209" y="3009283"/>
            <a:ext cx="838200" cy="830997"/>
          </a:xfrm>
          <a:prstGeom prst="rect">
            <a:avLst/>
          </a:prstGeom>
          <a:noFill/>
        </p:spPr>
        <p:txBody>
          <a:bodyPr wrap="square" rtlCol="0">
            <a:spAutoFit/>
          </a:bodyPr>
          <a:lstStyle/>
          <a:p>
            <a:r>
              <a:rPr lang="en-US" sz="1600" dirty="0">
                <a:latin typeface="Aptos" panose="020B0004020202020204" pitchFamily="34" charset="0"/>
                <a:cs typeface="Consolas" panose="020B0609020204030204" pitchFamily="49" charset="0"/>
              </a:rPr>
              <a:t>2</a:t>
            </a:r>
            <a:r>
              <a:rPr lang="en-US" sz="1600" baseline="30000" dirty="0">
                <a:latin typeface="Aptos" panose="020B0004020202020204" pitchFamily="34" charset="0"/>
                <a:cs typeface="Consolas" panose="020B0609020204030204" pitchFamily="49" charset="0"/>
              </a:rPr>
              <a:t>nd</a:t>
            </a:r>
            <a:r>
              <a:rPr lang="en-US" sz="1600" dirty="0">
                <a:latin typeface="Aptos" panose="020B0004020202020204" pitchFamily="34" charset="0"/>
                <a:cs typeface="Consolas" panose="020B0609020204030204" pitchFamily="49" charset="0"/>
              </a:rPr>
              <a:t> time-point</a:t>
            </a:r>
          </a:p>
        </p:txBody>
      </p:sp>
      <p:sp>
        <p:nvSpPr>
          <p:cNvPr id="9" name="TextBox 8"/>
          <p:cNvSpPr txBox="1"/>
          <p:nvPr/>
        </p:nvSpPr>
        <p:spPr>
          <a:xfrm>
            <a:off x="1637737" y="4341509"/>
            <a:ext cx="838200" cy="830997"/>
          </a:xfrm>
          <a:prstGeom prst="rect">
            <a:avLst/>
          </a:prstGeom>
          <a:noFill/>
        </p:spPr>
        <p:txBody>
          <a:bodyPr wrap="square" rtlCol="0">
            <a:spAutoFit/>
          </a:bodyPr>
          <a:lstStyle/>
          <a:p>
            <a:r>
              <a:rPr lang="en-US" sz="1600" dirty="0">
                <a:latin typeface="Aptos" panose="020B0004020202020204" pitchFamily="34" charset="0"/>
                <a:cs typeface="Consolas" panose="020B0609020204030204" pitchFamily="49" charset="0"/>
              </a:rPr>
              <a:t>3</a:t>
            </a:r>
            <a:r>
              <a:rPr lang="en-US" sz="1600" baseline="30000" dirty="0">
                <a:latin typeface="Aptos" panose="020B0004020202020204" pitchFamily="34" charset="0"/>
                <a:cs typeface="Consolas" panose="020B0609020204030204" pitchFamily="49" charset="0"/>
              </a:rPr>
              <a:t>rd</a:t>
            </a:r>
            <a:r>
              <a:rPr lang="en-US" sz="1600" dirty="0">
                <a:latin typeface="Aptos" panose="020B0004020202020204" pitchFamily="34" charset="0"/>
                <a:cs typeface="Consolas" panose="020B0609020204030204" pitchFamily="49" charset="0"/>
              </a:rPr>
              <a:t> time-point</a:t>
            </a:r>
          </a:p>
        </p:txBody>
      </p:sp>
      <p:sp>
        <p:nvSpPr>
          <p:cNvPr id="10" name="TextBox 9"/>
          <p:cNvSpPr txBox="1"/>
          <p:nvPr/>
        </p:nvSpPr>
        <p:spPr>
          <a:xfrm>
            <a:off x="6303893" y="1840867"/>
            <a:ext cx="838200" cy="830997"/>
          </a:xfrm>
          <a:prstGeom prst="rect">
            <a:avLst/>
          </a:prstGeom>
          <a:noFill/>
        </p:spPr>
        <p:txBody>
          <a:bodyPr wrap="square" rtlCol="0">
            <a:spAutoFit/>
          </a:bodyPr>
          <a:lstStyle/>
          <a:p>
            <a:r>
              <a:rPr lang="en-US" sz="1600" dirty="0">
                <a:latin typeface="Aptos" panose="020B0004020202020204" pitchFamily="34" charset="0"/>
                <a:cs typeface="Consolas" panose="020B0609020204030204" pitchFamily="49" charset="0"/>
              </a:rPr>
              <a:t>1</a:t>
            </a:r>
            <a:r>
              <a:rPr lang="en-US" sz="1600" baseline="30000" dirty="0">
                <a:latin typeface="Aptos" panose="020B0004020202020204" pitchFamily="34" charset="0"/>
                <a:cs typeface="Consolas" panose="020B0609020204030204" pitchFamily="49" charset="0"/>
              </a:rPr>
              <a:t>st</a:t>
            </a:r>
            <a:r>
              <a:rPr lang="en-US" sz="1600" dirty="0">
                <a:latin typeface="Aptos" panose="020B0004020202020204" pitchFamily="34" charset="0"/>
                <a:cs typeface="Consolas" panose="020B0609020204030204" pitchFamily="49" charset="0"/>
              </a:rPr>
              <a:t> time-point</a:t>
            </a:r>
          </a:p>
        </p:txBody>
      </p:sp>
      <p:sp>
        <p:nvSpPr>
          <p:cNvPr id="11" name="TextBox 10"/>
          <p:cNvSpPr txBox="1"/>
          <p:nvPr/>
        </p:nvSpPr>
        <p:spPr>
          <a:xfrm>
            <a:off x="6286500" y="3177025"/>
            <a:ext cx="838200" cy="830997"/>
          </a:xfrm>
          <a:prstGeom prst="rect">
            <a:avLst/>
          </a:prstGeom>
          <a:noFill/>
        </p:spPr>
        <p:txBody>
          <a:bodyPr wrap="square" rtlCol="0">
            <a:spAutoFit/>
          </a:bodyPr>
          <a:lstStyle/>
          <a:p>
            <a:r>
              <a:rPr lang="en-US" sz="1600" dirty="0">
                <a:latin typeface="Aptos" panose="020B0004020202020204" pitchFamily="34" charset="0"/>
                <a:cs typeface="Consolas" panose="020B0609020204030204" pitchFamily="49" charset="0"/>
              </a:rPr>
              <a:t>2</a:t>
            </a:r>
            <a:r>
              <a:rPr lang="en-US" sz="1600" baseline="30000" dirty="0">
                <a:latin typeface="Aptos" panose="020B0004020202020204" pitchFamily="34" charset="0"/>
                <a:cs typeface="Consolas" panose="020B0609020204030204" pitchFamily="49" charset="0"/>
              </a:rPr>
              <a:t>nd</a:t>
            </a:r>
            <a:r>
              <a:rPr lang="en-US" sz="1600" dirty="0">
                <a:latin typeface="Aptos" panose="020B0004020202020204" pitchFamily="34" charset="0"/>
                <a:cs typeface="Consolas" panose="020B0609020204030204" pitchFamily="49" charset="0"/>
              </a:rPr>
              <a:t> time-point</a:t>
            </a:r>
          </a:p>
        </p:txBody>
      </p:sp>
      <p:sp>
        <p:nvSpPr>
          <p:cNvPr id="12" name="TextBox 11"/>
          <p:cNvSpPr txBox="1"/>
          <p:nvPr/>
        </p:nvSpPr>
        <p:spPr>
          <a:xfrm>
            <a:off x="6229350" y="4400877"/>
            <a:ext cx="838200" cy="830997"/>
          </a:xfrm>
          <a:prstGeom prst="rect">
            <a:avLst/>
          </a:prstGeom>
          <a:noFill/>
        </p:spPr>
        <p:txBody>
          <a:bodyPr wrap="square" rtlCol="0">
            <a:spAutoFit/>
          </a:bodyPr>
          <a:lstStyle/>
          <a:p>
            <a:r>
              <a:rPr lang="en-US" sz="1600" dirty="0">
                <a:latin typeface="Aptos" panose="020B0004020202020204" pitchFamily="34" charset="0"/>
                <a:cs typeface="Consolas" panose="020B0609020204030204" pitchFamily="49" charset="0"/>
              </a:rPr>
              <a:t>3</a:t>
            </a:r>
            <a:r>
              <a:rPr lang="en-US" sz="1600" baseline="30000" dirty="0">
                <a:latin typeface="Aptos" panose="020B0004020202020204" pitchFamily="34" charset="0"/>
                <a:cs typeface="Consolas" panose="020B0609020204030204" pitchFamily="49" charset="0"/>
              </a:rPr>
              <a:t>rd</a:t>
            </a:r>
            <a:r>
              <a:rPr lang="en-US" sz="1600" dirty="0">
                <a:latin typeface="Aptos" panose="020B0004020202020204" pitchFamily="34" charset="0"/>
                <a:cs typeface="Consolas" panose="020B0609020204030204" pitchFamily="49" charset="0"/>
              </a:rPr>
              <a:t> time-point</a:t>
            </a:r>
          </a:p>
        </p:txBody>
      </p:sp>
      <p:sp>
        <p:nvSpPr>
          <p:cNvPr id="13" name="TextBox 12"/>
          <p:cNvSpPr txBox="1"/>
          <p:nvPr/>
        </p:nvSpPr>
        <p:spPr>
          <a:xfrm>
            <a:off x="819150" y="239317"/>
            <a:ext cx="10934700" cy="830997"/>
          </a:xfrm>
          <a:prstGeom prst="rect">
            <a:avLst/>
          </a:prstGeom>
          <a:noFill/>
        </p:spPr>
        <p:txBody>
          <a:bodyPr wrap="square" rtlCol="0">
            <a:spAutoFit/>
          </a:bodyPr>
          <a:lstStyle/>
          <a:p>
            <a:pPr algn="ctr"/>
            <a:r>
              <a:rPr lang="en-US" sz="2400" b="1" dirty="0">
                <a:latin typeface="Aptos" panose="020B0004020202020204" pitchFamily="34" charset="0"/>
                <a:cs typeface="Consolas" panose="020B0609020204030204" pitchFamily="49" charset="0"/>
              </a:rPr>
              <a:t>Prediction of the response of the previous clinical bilateral nephroblastoma </a:t>
            </a:r>
            <a:r>
              <a:rPr lang="en-US" sz="2400" b="1" dirty="0" err="1">
                <a:latin typeface="Aptos" panose="020B0004020202020204" pitchFamily="34" charset="0"/>
                <a:cs typeface="Consolas" panose="020B0609020204030204" pitchFamily="49" charset="0"/>
              </a:rPr>
              <a:t>tumour</a:t>
            </a:r>
            <a:r>
              <a:rPr lang="en-US" sz="2400" b="1" dirty="0">
                <a:latin typeface="Aptos" panose="020B0004020202020204" pitchFamily="34" charset="0"/>
                <a:cs typeface="Consolas" panose="020B0609020204030204" pitchFamily="49" charset="0"/>
              </a:rPr>
              <a:t> to the specific chemotherapeutic scheme administered </a:t>
            </a:r>
          </a:p>
        </p:txBody>
      </p:sp>
      <p:sp>
        <p:nvSpPr>
          <p:cNvPr id="14" name="TextBox 13"/>
          <p:cNvSpPr txBox="1"/>
          <p:nvPr/>
        </p:nvSpPr>
        <p:spPr>
          <a:xfrm>
            <a:off x="2655819" y="5816649"/>
            <a:ext cx="2653467" cy="338554"/>
          </a:xfrm>
          <a:prstGeom prst="rect">
            <a:avLst/>
          </a:prstGeom>
          <a:noFill/>
        </p:spPr>
        <p:txBody>
          <a:bodyPr wrap="square" rtlCol="0">
            <a:spAutoFit/>
          </a:bodyPr>
          <a:lstStyle/>
          <a:p>
            <a:pPr algn="ctr"/>
            <a:r>
              <a:rPr lang="en-US" sz="1600" dirty="0" err="1">
                <a:solidFill>
                  <a:srgbClr val="FF0000"/>
                </a:solidFill>
                <a:latin typeface="Aptos" panose="020B0004020202020204" pitchFamily="34" charset="0"/>
                <a:cs typeface="Consolas" panose="020B0609020204030204" pitchFamily="49" charset="0"/>
              </a:rPr>
              <a:t>Tumour</a:t>
            </a:r>
            <a:r>
              <a:rPr lang="en-US" sz="1600" dirty="0">
                <a:solidFill>
                  <a:srgbClr val="FF0000"/>
                </a:solidFill>
                <a:latin typeface="Aptos" panose="020B0004020202020204" pitchFamily="34" charset="0"/>
                <a:cs typeface="Consolas" panose="020B0609020204030204" pitchFamily="49" charset="0"/>
              </a:rPr>
              <a:t> on the Right Kidney</a:t>
            </a:r>
          </a:p>
        </p:txBody>
      </p:sp>
      <p:sp>
        <p:nvSpPr>
          <p:cNvPr id="15" name="TextBox 14"/>
          <p:cNvSpPr txBox="1"/>
          <p:nvPr/>
        </p:nvSpPr>
        <p:spPr>
          <a:xfrm>
            <a:off x="7067550" y="5799663"/>
            <a:ext cx="2554356" cy="338554"/>
          </a:xfrm>
          <a:prstGeom prst="rect">
            <a:avLst/>
          </a:prstGeom>
          <a:noFill/>
        </p:spPr>
        <p:txBody>
          <a:bodyPr wrap="square" rtlCol="0">
            <a:spAutoFit/>
          </a:bodyPr>
          <a:lstStyle/>
          <a:p>
            <a:pPr algn="ctr"/>
            <a:r>
              <a:rPr lang="en-US" sz="1600" dirty="0" err="1">
                <a:solidFill>
                  <a:srgbClr val="3333FF"/>
                </a:solidFill>
                <a:latin typeface="Aptos" panose="020B0004020202020204" pitchFamily="34" charset="0"/>
                <a:cs typeface="Consolas" panose="020B0609020204030204" pitchFamily="49" charset="0"/>
              </a:rPr>
              <a:t>Tumour</a:t>
            </a:r>
            <a:r>
              <a:rPr lang="en-US" sz="1600" dirty="0">
                <a:solidFill>
                  <a:srgbClr val="3333FF"/>
                </a:solidFill>
                <a:latin typeface="Aptos" panose="020B0004020202020204" pitchFamily="34" charset="0"/>
                <a:cs typeface="Consolas" panose="020B0609020204030204" pitchFamily="49" charset="0"/>
              </a:rPr>
              <a:t> on the Left </a:t>
            </a:r>
            <a:r>
              <a:rPr lang="en-US" sz="1600" dirty="0" err="1">
                <a:solidFill>
                  <a:srgbClr val="3333FF"/>
                </a:solidFill>
                <a:latin typeface="Aptos" panose="020B0004020202020204" pitchFamily="34" charset="0"/>
                <a:cs typeface="Consolas" panose="020B0609020204030204" pitchFamily="49" charset="0"/>
              </a:rPr>
              <a:t>KIdney</a:t>
            </a:r>
            <a:endParaRPr lang="en-US" sz="1600" dirty="0">
              <a:solidFill>
                <a:srgbClr val="3333FF"/>
              </a:solidFill>
              <a:latin typeface="Aptos" panose="020B0004020202020204" pitchFamily="34" charset="0"/>
              <a:cs typeface="Consolas" panose="020B0609020204030204" pitchFamily="49" charset="0"/>
            </a:endParaRPr>
          </a:p>
        </p:txBody>
      </p:sp>
      <p:sp>
        <p:nvSpPr>
          <p:cNvPr id="17" name="TextBox 16"/>
          <p:cNvSpPr txBox="1"/>
          <p:nvPr/>
        </p:nvSpPr>
        <p:spPr>
          <a:xfrm>
            <a:off x="9972386" y="1748982"/>
            <a:ext cx="1765728" cy="830997"/>
          </a:xfrm>
          <a:prstGeom prst="rect">
            <a:avLst/>
          </a:prstGeom>
          <a:noFill/>
        </p:spPr>
        <p:txBody>
          <a:bodyPr wrap="square" rtlCol="0">
            <a:spAutoFit/>
          </a:bodyPr>
          <a:lstStyle/>
          <a:p>
            <a:pPr algn="ctr"/>
            <a:r>
              <a:rPr lang="en-US" sz="1600" dirty="0">
                <a:latin typeface="Aptos" panose="020B0004020202020204" pitchFamily="34" charset="0"/>
                <a:cs typeface="Consolas" panose="020B0609020204030204" pitchFamily="49" charset="0"/>
              </a:rPr>
              <a:t>NTUA Nephroblastoma </a:t>
            </a:r>
            <a:r>
              <a:rPr lang="en-US" sz="1600" dirty="0" err="1">
                <a:latin typeface="Aptos" panose="020B0004020202020204" pitchFamily="34" charset="0"/>
                <a:cs typeface="Consolas" panose="020B0609020204030204" pitchFamily="49" charset="0"/>
              </a:rPr>
              <a:t>Oncosimulator</a:t>
            </a:r>
            <a:r>
              <a:rPr lang="en-US" sz="1600" dirty="0">
                <a:latin typeface="Aptos" panose="020B0004020202020204" pitchFamily="34" charset="0"/>
                <a:cs typeface="Consolas" panose="020B0609020204030204" pitchFamily="49" charset="0"/>
              </a:rPr>
              <a:t> </a:t>
            </a:r>
          </a:p>
        </p:txBody>
      </p:sp>
      <p:sp>
        <p:nvSpPr>
          <p:cNvPr id="16" name="TextBox 15">
            <a:extLst>
              <a:ext uri="{FF2B5EF4-FFF2-40B4-BE49-F238E27FC236}">
                <a16:creationId xmlns:a16="http://schemas.microsoft.com/office/drawing/2014/main" id="{E24F3ED5-999A-0DC7-D623-F88729B1F835}"/>
              </a:ext>
            </a:extLst>
          </p:cNvPr>
          <p:cNvSpPr txBox="1"/>
          <p:nvPr/>
        </p:nvSpPr>
        <p:spPr>
          <a:xfrm>
            <a:off x="10060127" y="2925737"/>
            <a:ext cx="1985947" cy="2246769"/>
          </a:xfrm>
          <a:prstGeom prst="rect">
            <a:avLst/>
          </a:prstGeom>
          <a:noFill/>
        </p:spPr>
        <p:txBody>
          <a:bodyPr wrap="square" rtlCol="0">
            <a:spAutoFit/>
          </a:bodyPr>
          <a:lstStyle/>
          <a:p>
            <a:r>
              <a:rPr lang="en-GB" sz="1400" dirty="0" err="1">
                <a:latin typeface="Aptos" panose="020B0004020202020204" pitchFamily="34" charset="0"/>
              </a:rPr>
              <a:t>PLoS</a:t>
            </a:r>
            <a:r>
              <a:rPr lang="en-GB" sz="1400" dirty="0">
                <a:latin typeface="Aptos" panose="020B0004020202020204" pitchFamily="34" charset="0"/>
              </a:rPr>
              <a:t> ONE 03/2011; 6(3):e17594., DOI:10.1371/journal.pone.0017594</a:t>
            </a:r>
          </a:p>
          <a:p>
            <a:endParaRPr lang="en-GB" sz="1400" dirty="0">
              <a:latin typeface="Aptos" panose="020B0004020202020204" pitchFamily="34" charset="0"/>
            </a:endParaRPr>
          </a:p>
          <a:p>
            <a:r>
              <a:rPr lang="en-GB" sz="1400" dirty="0">
                <a:latin typeface="Aptos" panose="020B0004020202020204" pitchFamily="34" charset="0"/>
              </a:rPr>
              <a:t>Computers in Biology and Medicine 10/2012; 42(11):1064-78., DOI:10.1016/j.compbiomed.2012.08.008</a:t>
            </a:r>
          </a:p>
        </p:txBody>
      </p:sp>
    </p:spTree>
    <p:extLst>
      <p:ext uri="{BB962C8B-B14F-4D97-AF65-F5344CB8AC3E}">
        <p14:creationId xmlns:p14="http://schemas.microsoft.com/office/powerpoint/2010/main" val="266455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14" fill="hold"/>
                                        <p:tgtEl>
                                          <p:spTgt spid="5"/>
                                        </p:tgtEl>
                                      </p:cBhvr>
                                    </p:cmd>
                                  </p:childTnLst>
                                </p:cTn>
                              </p:par>
                              <p:par>
                                <p:cTn id="7" presetID="1" presetClass="mediacall" presetSubtype="0" fill="hold" nodeType="withEffect">
                                  <p:stCondLst>
                                    <p:cond delay="0"/>
                                  </p:stCondLst>
                                  <p:childTnLst>
                                    <p:cmd type="call" cmd="playFrom(0.0)">
                                      <p:cBhvr>
                                        <p:cTn id="8" dur="257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repeatCount="indefinite"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28" y="1004888"/>
            <a:ext cx="11563144" cy="4848224"/>
          </a:xfrm>
          <a:prstGeom prst="rect">
            <a:avLst/>
          </a:prstGeom>
        </p:spPr>
      </p:pic>
      <p:sp>
        <p:nvSpPr>
          <p:cNvPr id="7" name="TextBox 6">
            <a:extLst>
              <a:ext uri="{FF2B5EF4-FFF2-40B4-BE49-F238E27FC236}">
                <a16:creationId xmlns:a16="http://schemas.microsoft.com/office/drawing/2014/main" id="{50A22FA5-FBC8-AA32-1E41-EDAD23A6C772}"/>
              </a:ext>
            </a:extLst>
          </p:cNvPr>
          <p:cNvSpPr txBox="1"/>
          <p:nvPr/>
        </p:nvSpPr>
        <p:spPr>
          <a:xfrm>
            <a:off x="438201" y="224498"/>
            <a:ext cx="11315597" cy="954107"/>
          </a:xfrm>
          <a:prstGeom prst="rect">
            <a:avLst/>
          </a:prstGeom>
          <a:noFill/>
        </p:spPr>
        <p:txBody>
          <a:bodyPr wrap="square" rtlCol="0">
            <a:spAutoFit/>
          </a:bodyPr>
          <a:lstStyle/>
          <a:p>
            <a:pPr algn="ctr"/>
            <a:r>
              <a:rPr lang="en-US" sz="2800" b="1" dirty="0"/>
              <a:t>An advanced digital twin for the exemplary cases of </a:t>
            </a:r>
          </a:p>
          <a:p>
            <a:pPr algn="ctr"/>
            <a:r>
              <a:rPr lang="en-US" sz="2800" b="1" dirty="0"/>
              <a:t>nephroblastoma and breast cancer </a:t>
            </a:r>
            <a:endParaRPr lang="en-GB" sz="2800" b="1" dirty="0"/>
          </a:p>
        </p:txBody>
      </p:sp>
    </p:spTree>
    <p:extLst>
      <p:ext uri="{BB962C8B-B14F-4D97-AF65-F5344CB8AC3E}">
        <p14:creationId xmlns:p14="http://schemas.microsoft.com/office/powerpoint/2010/main" val="444425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0F613-16DB-0EA4-ECF4-92CD15F58D88}"/>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814A440B-CD04-8346-6E4F-9FFE081E39AD}"/>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8CC286FB-ECED-61CE-605D-4DFCA869EC0B}"/>
              </a:ext>
            </a:extLst>
          </p:cNvPr>
          <p:cNvSpPr>
            <a:spLocks noGrp="1"/>
          </p:cNvSpPr>
          <p:nvPr>
            <p:ph type="sldNum" sz="quarter" idx="12"/>
          </p:nvPr>
        </p:nvSpPr>
        <p:spPr/>
        <p:txBody>
          <a:bodyPr/>
          <a:lstStyle/>
          <a:p>
            <a:fld id="{076B00C5-289B-45F3-9102-15A95B6079E9}" type="slidenum">
              <a:rPr lang="en-GB" smtClean="0"/>
              <a:pPr/>
              <a:t>2</a:t>
            </a:fld>
            <a:endParaRPr lang="en-GB" dirty="0"/>
          </a:p>
        </p:txBody>
      </p:sp>
      <p:sp>
        <p:nvSpPr>
          <p:cNvPr id="5" name="TextBox 4">
            <a:extLst>
              <a:ext uri="{FF2B5EF4-FFF2-40B4-BE49-F238E27FC236}">
                <a16:creationId xmlns:a16="http://schemas.microsoft.com/office/drawing/2014/main" id="{AA1274B5-775E-01D8-0132-1B9D8520C856}"/>
              </a:ext>
            </a:extLst>
          </p:cNvPr>
          <p:cNvSpPr txBox="1"/>
          <p:nvPr/>
        </p:nvSpPr>
        <p:spPr>
          <a:xfrm>
            <a:off x="933687" y="1187033"/>
            <a:ext cx="10815320" cy="4124206"/>
          </a:xfrm>
          <a:prstGeom prst="rect">
            <a:avLst/>
          </a:prstGeom>
          <a:noFill/>
        </p:spPr>
        <p:txBody>
          <a:bodyPr wrap="square" rtlCol="0">
            <a:spAutoFit/>
          </a:bodyPr>
          <a:lstStyle/>
          <a:p>
            <a:r>
              <a:rPr lang="en-GB" sz="3200" b="1" dirty="0">
                <a:latin typeface="Aptos" panose="020B0004020202020204" pitchFamily="34" charset="0"/>
              </a:rPr>
              <a:t>Overview</a:t>
            </a:r>
          </a:p>
          <a:p>
            <a:pPr algn="ctr"/>
            <a:endParaRPr lang="en-GB" sz="1200" dirty="0">
              <a:latin typeface="Aptos" panose="020B0004020202020204" pitchFamily="34" charset="0"/>
            </a:endParaRPr>
          </a:p>
          <a:p>
            <a:pPr marL="457200" indent="-457200">
              <a:spcBef>
                <a:spcPts val="1200"/>
              </a:spcBef>
              <a:buFont typeface="Arial" panose="020B0604020202020204" pitchFamily="34" charset="0"/>
              <a:buChar char="•"/>
            </a:pPr>
            <a:r>
              <a:rPr lang="en-GB" sz="2800" dirty="0">
                <a:latin typeface="Aptos" panose="020B0004020202020204" pitchFamily="34" charset="0"/>
              </a:rPr>
              <a:t>Cancer treatment: a critical research mission </a:t>
            </a:r>
          </a:p>
          <a:p>
            <a:pPr marL="457200" indent="-457200">
              <a:spcBef>
                <a:spcPts val="1200"/>
              </a:spcBef>
              <a:buFont typeface="Arial" panose="020B0604020202020204" pitchFamily="34" charset="0"/>
              <a:buChar char="•"/>
            </a:pPr>
            <a:r>
              <a:rPr lang="en-GB" sz="2800" dirty="0">
                <a:latin typeface="Aptos" panose="020B0004020202020204" pitchFamily="34" charset="0"/>
              </a:rPr>
              <a:t>The paradigm of in silico oncology</a:t>
            </a:r>
          </a:p>
          <a:p>
            <a:pPr marL="457200" indent="-457200">
              <a:spcBef>
                <a:spcPts val="1200"/>
              </a:spcBef>
              <a:buFont typeface="Arial" panose="020B0604020202020204" pitchFamily="34" charset="0"/>
              <a:buChar char="•"/>
            </a:pPr>
            <a:r>
              <a:rPr lang="en-GB" sz="2800" dirty="0">
                <a:latin typeface="Aptos" panose="020B0004020202020204" pitchFamily="34" charset="0"/>
              </a:rPr>
              <a:t>Landmarks in the development of in silico oncology</a:t>
            </a:r>
          </a:p>
          <a:p>
            <a:pPr marL="457200" indent="-457200">
              <a:spcBef>
                <a:spcPts val="1200"/>
              </a:spcBef>
              <a:buFont typeface="Arial" panose="020B0604020202020204" pitchFamily="34" charset="0"/>
              <a:buChar char="•"/>
            </a:pPr>
            <a:r>
              <a:rPr lang="en-GB" sz="2800" dirty="0">
                <a:latin typeface="Aptos" panose="020B0004020202020204" pitchFamily="34" charset="0"/>
              </a:rPr>
              <a:t>Exemplary achievements</a:t>
            </a:r>
          </a:p>
          <a:p>
            <a:pPr marL="457200" indent="-457200">
              <a:spcBef>
                <a:spcPts val="1200"/>
              </a:spcBef>
              <a:buFont typeface="Arial" panose="020B0604020202020204" pitchFamily="34" charset="0"/>
              <a:buChar char="•"/>
            </a:pPr>
            <a:r>
              <a:rPr lang="en-GB" sz="2800" dirty="0">
                <a:latin typeface="Aptos" panose="020B0004020202020204" pitchFamily="34" charset="0"/>
              </a:rPr>
              <a:t>Future visions and requirements   </a:t>
            </a:r>
          </a:p>
          <a:p>
            <a:pPr marL="457200" indent="-457200">
              <a:buFont typeface="Arial" panose="020B0604020202020204" pitchFamily="34" charset="0"/>
              <a:buChar char="•"/>
            </a:pPr>
            <a:endParaRPr lang="en-GB" sz="2800" dirty="0">
              <a:latin typeface="Aptos" panose="020B0004020202020204" pitchFamily="34" charset="0"/>
            </a:endParaRPr>
          </a:p>
        </p:txBody>
      </p:sp>
    </p:spTree>
    <p:extLst>
      <p:ext uri="{BB962C8B-B14F-4D97-AF65-F5344CB8AC3E}">
        <p14:creationId xmlns:p14="http://schemas.microsoft.com/office/powerpoint/2010/main" val="3206793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20</a:t>
            </a:fld>
            <a:endParaRPr lang="en-US" dirty="0"/>
          </a:p>
        </p:txBody>
      </p:sp>
      <p:pic>
        <p:nvPicPr>
          <p:cNvPr id="11266" name="Picture 2" descr="Bildschirmfoto 2010-03-25 um 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627" y="1589188"/>
            <a:ext cx="5097433" cy="3870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06132" y="5657279"/>
            <a:ext cx="6477000" cy="646331"/>
          </a:xfrm>
          <a:prstGeom prst="rect">
            <a:avLst/>
          </a:prstGeom>
        </p:spPr>
        <p:txBody>
          <a:bodyPr wrap="square">
            <a:spAutoFit/>
          </a:bodyPr>
          <a:lstStyle/>
          <a:p>
            <a:pPr algn="ctr"/>
            <a:r>
              <a:rPr lang="en-GB" dirty="0">
                <a:latin typeface="Aptos" panose="020B0004020202020204" pitchFamily="34" charset="0"/>
                <a:cs typeface="Consolas" panose="020B0609020204030204" pitchFamily="49" charset="0"/>
              </a:rPr>
              <a:t>A simplified </a:t>
            </a:r>
            <a:r>
              <a:rPr lang="en-GB" dirty="0" err="1">
                <a:latin typeface="Aptos" panose="020B0004020202020204" pitchFamily="34" charset="0"/>
                <a:cs typeface="Consolas" panose="020B0609020204030204" pitchFamily="49" charset="0"/>
              </a:rPr>
              <a:t>Onsosimulator</a:t>
            </a:r>
            <a:r>
              <a:rPr lang="en-GB" dirty="0">
                <a:latin typeface="Aptos" panose="020B0004020202020204" pitchFamily="34" charset="0"/>
                <a:cs typeface="Consolas" panose="020B0609020204030204" pitchFamily="49" charset="0"/>
              </a:rPr>
              <a:t> functioning workflow </a:t>
            </a:r>
          </a:p>
          <a:p>
            <a:pPr algn="ctr"/>
            <a:r>
              <a:rPr lang="en-GB" dirty="0">
                <a:latin typeface="Aptos" panose="020B0004020202020204" pitchFamily="34" charset="0"/>
                <a:cs typeface="Consolas" panose="020B0609020204030204" pitchFamily="49" charset="0"/>
              </a:rPr>
              <a:t>from the clinical perspective </a:t>
            </a:r>
          </a:p>
        </p:txBody>
      </p:sp>
      <p:pic>
        <p:nvPicPr>
          <p:cNvPr id="6" name="Picture 5">
            <a:extLst>
              <a:ext uri="{FF2B5EF4-FFF2-40B4-BE49-F238E27FC236}">
                <a16:creationId xmlns:a16="http://schemas.microsoft.com/office/drawing/2014/main" id="{11F77683-8812-86D5-0CFB-C2BF19082426}"/>
              </a:ext>
            </a:extLst>
          </p:cNvPr>
          <p:cNvPicPr>
            <a:picLocks noChangeAspect="1"/>
          </p:cNvPicPr>
          <p:nvPr/>
        </p:nvPicPr>
        <p:blipFill>
          <a:blip r:embed="rId3"/>
          <a:stretch>
            <a:fillRect/>
          </a:stretch>
        </p:blipFill>
        <p:spPr>
          <a:xfrm>
            <a:off x="1185940" y="1589188"/>
            <a:ext cx="3191350" cy="3989188"/>
          </a:xfrm>
          <a:prstGeom prst="rect">
            <a:avLst/>
          </a:prstGeom>
        </p:spPr>
      </p:pic>
      <p:sp>
        <p:nvSpPr>
          <p:cNvPr id="7" name="Rectangle 6">
            <a:extLst>
              <a:ext uri="{FF2B5EF4-FFF2-40B4-BE49-F238E27FC236}">
                <a16:creationId xmlns:a16="http://schemas.microsoft.com/office/drawing/2014/main" id="{047EAA1F-384F-BC08-62D6-2D464EC22B15}"/>
              </a:ext>
            </a:extLst>
          </p:cNvPr>
          <p:cNvSpPr/>
          <p:nvPr/>
        </p:nvSpPr>
        <p:spPr>
          <a:xfrm>
            <a:off x="313168" y="5677254"/>
            <a:ext cx="4630307" cy="646331"/>
          </a:xfrm>
          <a:prstGeom prst="rect">
            <a:avLst/>
          </a:prstGeom>
        </p:spPr>
        <p:txBody>
          <a:bodyPr wrap="square">
            <a:spAutoFit/>
          </a:bodyPr>
          <a:lstStyle/>
          <a:p>
            <a:pPr algn="ctr"/>
            <a:r>
              <a:rPr lang="en-US" dirty="0">
                <a:latin typeface="Aptos" panose="020B0004020202020204" pitchFamily="34" charset="0"/>
                <a:cs typeface="Consolas" panose="020B0609020204030204" pitchFamily="49" charset="0"/>
              </a:rPr>
              <a:t>Segmentation and discretization of the nephroblastoma </a:t>
            </a:r>
            <a:r>
              <a:rPr lang="en-US" dirty="0" err="1">
                <a:latin typeface="Aptos" panose="020B0004020202020204" pitchFamily="34" charset="0"/>
                <a:cs typeface="Consolas" panose="020B0609020204030204" pitchFamily="49" charset="0"/>
              </a:rPr>
              <a:t>tumour</a:t>
            </a:r>
            <a:r>
              <a:rPr lang="en-US" dirty="0">
                <a:latin typeface="Aptos" panose="020B0004020202020204" pitchFamily="34" charset="0"/>
                <a:cs typeface="Consolas" panose="020B0609020204030204" pitchFamily="49" charset="0"/>
              </a:rPr>
              <a:t> using a cubic mesh</a:t>
            </a:r>
            <a:r>
              <a:rPr lang="en-US" sz="1600" dirty="0">
                <a:latin typeface="Aptos" panose="020B0004020202020204" pitchFamily="34" charset="0"/>
                <a:cs typeface="Consolas" panose="020B0609020204030204" pitchFamily="49" charset="0"/>
              </a:rPr>
              <a:t>.</a:t>
            </a:r>
          </a:p>
        </p:txBody>
      </p:sp>
      <p:sp>
        <p:nvSpPr>
          <p:cNvPr id="10" name="TextBox 9">
            <a:extLst>
              <a:ext uri="{FF2B5EF4-FFF2-40B4-BE49-F238E27FC236}">
                <a16:creationId xmlns:a16="http://schemas.microsoft.com/office/drawing/2014/main" id="{D62582D9-FFD8-AF70-478A-1ECA1D12CDDF}"/>
              </a:ext>
            </a:extLst>
          </p:cNvPr>
          <p:cNvSpPr txBox="1"/>
          <p:nvPr/>
        </p:nvSpPr>
        <p:spPr>
          <a:xfrm>
            <a:off x="1185940" y="325517"/>
            <a:ext cx="9917083" cy="954107"/>
          </a:xfrm>
          <a:prstGeom prst="rect">
            <a:avLst/>
          </a:prstGeom>
          <a:noFill/>
        </p:spPr>
        <p:txBody>
          <a:bodyPr wrap="square" rtlCol="0">
            <a:spAutoFit/>
          </a:bodyPr>
          <a:lstStyle/>
          <a:p>
            <a:pPr algn="ctr"/>
            <a:r>
              <a:rPr lang="en-US" sz="2800" b="1" dirty="0"/>
              <a:t>Semi-automatic data collection and processing  can accelerate the efficiency of the </a:t>
            </a:r>
            <a:r>
              <a:rPr lang="en-US" sz="2800" b="1" dirty="0" err="1"/>
              <a:t>Oncosimulator</a:t>
            </a:r>
            <a:r>
              <a:rPr lang="en-US" sz="2800" b="1" dirty="0"/>
              <a:t> digital twin</a:t>
            </a:r>
            <a:endParaRPr lang="en-GB" sz="2800" b="1" dirty="0"/>
          </a:p>
        </p:txBody>
      </p:sp>
    </p:spTree>
    <p:extLst>
      <p:ext uri="{BB962C8B-B14F-4D97-AF65-F5344CB8AC3E}">
        <p14:creationId xmlns:p14="http://schemas.microsoft.com/office/powerpoint/2010/main" val="37954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21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583" y="1688740"/>
            <a:ext cx="6804833" cy="4215384"/>
          </a:xfrm>
          <a:prstGeom prst="rect">
            <a:avLst/>
          </a:prstGeom>
        </p:spPr>
      </p:pic>
      <p:sp>
        <p:nvSpPr>
          <p:cNvPr id="8" name="TextBox 7">
            <a:extLst>
              <a:ext uri="{FF2B5EF4-FFF2-40B4-BE49-F238E27FC236}">
                <a16:creationId xmlns:a16="http://schemas.microsoft.com/office/drawing/2014/main" id="{18927FBA-D1E9-4F40-9CF1-FFC27BACE364}"/>
              </a:ext>
            </a:extLst>
          </p:cNvPr>
          <p:cNvSpPr txBox="1"/>
          <p:nvPr/>
        </p:nvSpPr>
        <p:spPr>
          <a:xfrm>
            <a:off x="257176" y="413782"/>
            <a:ext cx="11344274" cy="954107"/>
          </a:xfrm>
          <a:prstGeom prst="rect">
            <a:avLst/>
          </a:prstGeom>
          <a:noFill/>
        </p:spPr>
        <p:txBody>
          <a:bodyPr wrap="square" rtlCol="0">
            <a:spAutoFit/>
          </a:bodyPr>
          <a:lstStyle/>
          <a:p>
            <a:pPr algn="ctr"/>
            <a:r>
              <a:rPr lang="en-US" sz="2800" b="1" dirty="0"/>
              <a:t>Advanced visualization features offer numerous possibilities for the optimal perception of the  digital twin predictions </a:t>
            </a:r>
            <a:endParaRPr lang="en-GB" sz="2800" b="1" dirty="0"/>
          </a:p>
        </p:txBody>
      </p:sp>
    </p:spTree>
    <p:extLst>
      <p:ext uri="{BB962C8B-B14F-4D97-AF65-F5344CB8AC3E}">
        <p14:creationId xmlns:p14="http://schemas.microsoft.com/office/powerpoint/2010/main" val="24864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22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598" y="1977330"/>
            <a:ext cx="5338288" cy="35566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609" y="1977330"/>
            <a:ext cx="4545716" cy="3636572"/>
          </a:xfrm>
          <a:prstGeom prst="rect">
            <a:avLst/>
          </a:prstGeom>
        </p:spPr>
      </p:pic>
      <p:sp>
        <p:nvSpPr>
          <p:cNvPr id="9" name="TextBox 8">
            <a:extLst>
              <a:ext uri="{FF2B5EF4-FFF2-40B4-BE49-F238E27FC236}">
                <a16:creationId xmlns:a16="http://schemas.microsoft.com/office/drawing/2014/main" id="{D505D480-6416-0B09-E2DF-BC9105143871}"/>
              </a:ext>
            </a:extLst>
          </p:cNvPr>
          <p:cNvSpPr txBox="1"/>
          <p:nvPr/>
        </p:nvSpPr>
        <p:spPr>
          <a:xfrm>
            <a:off x="900501" y="560312"/>
            <a:ext cx="10732770" cy="954107"/>
          </a:xfrm>
          <a:prstGeom prst="rect">
            <a:avLst/>
          </a:prstGeom>
          <a:noFill/>
        </p:spPr>
        <p:txBody>
          <a:bodyPr wrap="square" rtlCol="0">
            <a:spAutoFit/>
          </a:bodyPr>
          <a:lstStyle/>
          <a:p>
            <a:pPr algn="ctr"/>
            <a:r>
              <a:rPr lang="en-US" sz="2800" b="1" dirty="0">
                <a:latin typeface="Aptos" panose="020B0004020202020204" pitchFamily="34" charset="0"/>
              </a:rPr>
              <a:t>Virtual reality offers unparalleled possibilities for  </a:t>
            </a:r>
          </a:p>
          <a:p>
            <a:pPr algn="ctr"/>
            <a:r>
              <a:rPr lang="en-US" sz="2800" b="1" dirty="0">
                <a:latin typeface="Aptos" panose="020B0004020202020204" pitchFamily="34" charset="0"/>
              </a:rPr>
              <a:t>spatial visualization of the digital twin predictions </a:t>
            </a:r>
            <a:endParaRPr lang="en-GB" sz="2800" b="1" dirty="0">
              <a:latin typeface="Aptos" panose="020B0004020202020204" pitchFamily="34" charset="0"/>
            </a:endParaRPr>
          </a:p>
        </p:txBody>
      </p:sp>
    </p:spTree>
    <p:extLst>
      <p:ext uri="{BB962C8B-B14F-4D97-AF65-F5344CB8AC3E}">
        <p14:creationId xmlns:p14="http://schemas.microsoft.com/office/powerpoint/2010/main" val="160082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461" y="1794028"/>
            <a:ext cx="1961077" cy="392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116" y="1608531"/>
            <a:ext cx="3928784" cy="187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217" y="1676400"/>
            <a:ext cx="2260794" cy="171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7653" y="4297405"/>
            <a:ext cx="2482069" cy="2011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2280" y="4297405"/>
            <a:ext cx="1847137" cy="196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09575" y="66789"/>
            <a:ext cx="11239500" cy="707886"/>
          </a:xfrm>
          <a:prstGeom prst="rect">
            <a:avLst/>
          </a:prstGeom>
          <a:noFill/>
        </p:spPr>
        <p:txBody>
          <a:bodyPr wrap="square" rtlCol="0">
            <a:spAutoFit/>
          </a:bodyPr>
          <a:lstStyle/>
          <a:p>
            <a:pPr algn="ctr"/>
            <a:r>
              <a:rPr lang="en-GB" sz="2000" b="1" dirty="0">
                <a:latin typeface="Aptos" panose="020B0004020202020204" pitchFamily="34" charset="0"/>
                <a:cs typeface="Consolas" panose="020B0609020204030204" pitchFamily="49" charset="0"/>
              </a:rPr>
              <a:t>CLINICAL TUMOUR HYPERMODELLING: Tumour growth and treatment response </a:t>
            </a:r>
            <a:r>
              <a:rPr lang="en-GB" sz="2000" b="1" dirty="0" err="1">
                <a:latin typeface="Aptos" panose="020B0004020202020204" pitchFamily="34" charset="0"/>
                <a:cs typeface="Consolas" panose="020B0609020204030204" pitchFamily="49" charset="0"/>
              </a:rPr>
              <a:t>hypermodel</a:t>
            </a:r>
            <a:r>
              <a:rPr lang="en-GB" sz="2000" b="1" dirty="0">
                <a:latin typeface="Aptos" panose="020B0004020202020204" pitchFamily="34" charset="0"/>
                <a:cs typeface="Consolas" panose="020B0609020204030204" pitchFamily="49" charset="0"/>
              </a:rPr>
              <a:t> and mathematics hidden behind each constituent </a:t>
            </a:r>
            <a:r>
              <a:rPr lang="en-GB" sz="2000" b="1" dirty="0" err="1">
                <a:latin typeface="Aptos" panose="020B0004020202020204" pitchFamily="34" charset="0"/>
                <a:cs typeface="Consolas" panose="020B0609020204030204" pitchFamily="49" charset="0"/>
              </a:rPr>
              <a:t>hypomodel</a:t>
            </a:r>
            <a:endParaRPr lang="en-GB" sz="2000" b="1" dirty="0">
              <a:latin typeface="Aptos" panose="020B0004020202020204" pitchFamily="34" charset="0"/>
              <a:cs typeface="Consolas" panose="020B0609020204030204" pitchFamily="49" charset="0"/>
            </a:endParaRPr>
          </a:p>
        </p:txBody>
      </p:sp>
      <p:sp>
        <p:nvSpPr>
          <p:cNvPr id="5" name="Date Placeholder 4"/>
          <p:cNvSpPr>
            <a:spLocks noGrp="1"/>
          </p:cNvSpPr>
          <p:nvPr>
            <p:ph type="dt" sz="half" idx="10"/>
          </p:nvPr>
        </p:nvSpPr>
        <p:spPr/>
        <p:txBody>
          <a:bodyPr/>
          <a:lstStyle/>
          <a:p>
            <a:r>
              <a:rPr lang="en-US"/>
              <a:t>21/02/2024</a:t>
            </a:r>
            <a:endParaRPr lang="en-US" dirty="0"/>
          </a:p>
        </p:txBody>
      </p:sp>
      <p:sp>
        <p:nvSpPr>
          <p:cNvPr id="6" name="Footer Placeholder 5"/>
          <p:cNvSpPr>
            <a:spLocks noGrp="1"/>
          </p:cNvSpPr>
          <p:nvPr>
            <p:ph type="ftr" sz="quarter" idx="11"/>
          </p:nvPr>
        </p:nvSpPr>
        <p:spPr/>
        <p:txBody>
          <a:bodyPr/>
          <a:lstStyle/>
          <a:p>
            <a:r>
              <a:rPr lang="it-IT"/>
              <a:t>Georgios Stamatakos - In Silico Oncology – European parliament</a:t>
            </a:r>
            <a:endParaRPr lang="el-GR" dirty="0"/>
          </a:p>
        </p:txBody>
      </p:sp>
      <p:sp>
        <p:nvSpPr>
          <p:cNvPr id="7" name="Slide Number Placeholder 6"/>
          <p:cNvSpPr>
            <a:spLocks noGrp="1"/>
          </p:cNvSpPr>
          <p:nvPr>
            <p:ph type="sldNum" sz="quarter" idx="12"/>
          </p:nvPr>
        </p:nvSpPr>
        <p:spPr/>
        <p:txBody>
          <a:bodyPr/>
          <a:lstStyle/>
          <a:p>
            <a:fld id="{87329EB4-1CFF-4B1B-B79B-E1336FCF1674}" type="slidenum">
              <a:rPr lang="en-US" smtClean="0"/>
              <a:t>23</a:t>
            </a:fld>
            <a:endParaRPr lang="en-US"/>
          </a:p>
        </p:txBody>
      </p:sp>
      <p:sp>
        <p:nvSpPr>
          <p:cNvPr id="8" name="TextBox 7"/>
          <p:cNvSpPr txBox="1"/>
          <p:nvPr/>
        </p:nvSpPr>
        <p:spPr>
          <a:xfrm>
            <a:off x="1596694" y="913319"/>
            <a:ext cx="2066292" cy="707886"/>
          </a:xfrm>
          <a:prstGeom prst="rect">
            <a:avLst/>
          </a:prstGeom>
          <a:noFill/>
        </p:spPr>
        <p:txBody>
          <a:bodyPr wrap="square" rtlCol="0">
            <a:spAutoFit/>
          </a:bodyPr>
          <a:lstStyle/>
          <a:p>
            <a:pPr algn="ctr"/>
            <a:r>
              <a:rPr lang="en-US" sz="1400" dirty="0">
                <a:solidFill>
                  <a:srgbClr val="3333FF"/>
                </a:solidFill>
                <a:latin typeface="Aptos" panose="020B0004020202020204" pitchFamily="34" charset="0"/>
                <a:cs typeface="Consolas" panose="020B0609020204030204" pitchFamily="49" charset="0"/>
              </a:rPr>
              <a:t>NEOANGIOGENESIS HYPOMODEL</a:t>
            </a:r>
          </a:p>
          <a:p>
            <a:pPr algn="ctr"/>
            <a:r>
              <a:rPr lang="en-US" sz="1200" i="1" dirty="0">
                <a:solidFill>
                  <a:srgbClr val="3333FF"/>
                </a:solidFill>
                <a:latin typeface="Aptos" panose="020B0004020202020204" pitchFamily="34" charset="0"/>
                <a:cs typeface="Consolas" panose="020B0609020204030204" pitchFamily="49" charset="0"/>
              </a:rPr>
              <a:t>Oxford University </a:t>
            </a:r>
            <a:r>
              <a:rPr lang="en-US" sz="1200" i="1" dirty="0">
                <a:solidFill>
                  <a:srgbClr val="3333FF"/>
                </a:solidFill>
                <a:latin typeface="Consolas" panose="020B0609020204030204" pitchFamily="49" charset="0"/>
                <a:cs typeface="Consolas" panose="020B0609020204030204" pitchFamily="49" charset="0"/>
              </a:rPr>
              <a:t> </a:t>
            </a:r>
          </a:p>
        </p:txBody>
      </p:sp>
      <p:sp>
        <p:nvSpPr>
          <p:cNvPr id="9" name="TextBox 8"/>
          <p:cNvSpPr txBox="1"/>
          <p:nvPr/>
        </p:nvSpPr>
        <p:spPr>
          <a:xfrm>
            <a:off x="1632012" y="3629779"/>
            <a:ext cx="2330999" cy="677108"/>
          </a:xfrm>
          <a:prstGeom prst="rect">
            <a:avLst/>
          </a:prstGeom>
          <a:noFill/>
        </p:spPr>
        <p:txBody>
          <a:bodyPr wrap="square" rtlCol="0">
            <a:spAutoFit/>
          </a:bodyPr>
          <a:lstStyle/>
          <a:p>
            <a:pPr algn="ctr"/>
            <a:r>
              <a:rPr lang="en-US" sz="1400" dirty="0">
                <a:solidFill>
                  <a:srgbClr val="3333FF"/>
                </a:solidFill>
                <a:latin typeface="Aptos" panose="020B0004020202020204" pitchFamily="34" charset="0"/>
                <a:cs typeface="Consolas" panose="020B0609020204030204" pitchFamily="49" charset="0"/>
              </a:rPr>
              <a:t>METABOLIC HYPOMODEL</a:t>
            </a:r>
          </a:p>
          <a:p>
            <a:pPr algn="ctr"/>
            <a:r>
              <a:rPr lang="en-US" sz="1200" i="1" dirty="0">
                <a:solidFill>
                  <a:srgbClr val="3333FF"/>
                </a:solidFill>
                <a:latin typeface="Aptos" panose="020B0004020202020204" pitchFamily="34" charset="0"/>
                <a:cs typeface="Consolas" panose="020B0609020204030204" pitchFamily="49" charset="0"/>
              </a:rPr>
              <a:t>Foundation for Research and Technology – Hellas  </a:t>
            </a:r>
          </a:p>
        </p:txBody>
      </p:sp>
      <p:sp>
        <p:nvSpPr>
          <p:cNvPr id="16" name="TextBox 15"/>
          <p:cNvSpPr txBox="1"/>
          <p:nvPr/>
        </p:nvSpPr>
        <p:spPr>
          <a:xfrm>
            <a:off x="3869491" y="913319"/>
            <a:ext cx="3373240" cy="707886"/>
          </a:xfrm>
          <a:prstGeom prst="rect">
            <a:avLst/>
          </a:prstGeom>
          <a:noFill/>
        </p:spPr>
        <p:txBody>
          <a:bodyPr wrap="square" rtlCol="0">
            <a:spAutoFit/>
          </a:bodyPr>
          <a:lstStyle/>
          <a:p>
            <a:pPr algn="ctr"/>
            <a:r>
              <a:rPr lang="en-US" sz="1400" dirty="0">
                <a:solidFill>
                  <a:srgbClr val="FF33CC"/>
                </a:solidFill>
                <a:latin typeface="Aptos" panose="020B0004020202020204" pitchFamily="34" charset="0"/>
                <a:cs typeface="Consolas" panose="020B0609020204030204" pitchFamily="49" charset="0"/>
              </a:rPr>
              <a:t>CORE TUMOUR GROWTH &amp; TREATMENT RESPONSE  HYPOMODEL</a:t>
            </a:r>
          </a:p>
          <a:p>
            <a:pPr algn="ctr"/>
            <a:r>
              <a:rPr lang="en-US" sz="1200" i="1" dirty="0">
                <a:solidFill>
                  <a:srgbClr val="FF33CC"/>
                </a:solidFill>
                <a:latin typeface="Aptos" panose="020B0004020202020204" pitchFamily="34" charset="0"/>
                <a:cs typeface="Consolas" panose="020B0609020204030204" pitchFamily="49" charset="0"/>
              </a:rPr>
              <a:t>National Technical University of Athens (ICCS)  </a:t>
            </a:r>
          </a:p>
        </p:txBody>
      </p:sp>
      <p:sp>
        <p:nvSpPr>
          <p:cNvPr id="17" name="TextBox 16"/>
          <p:cNvSpPr txBox="1"/>
          <p:nvPr/>
        </p:nvSpPr>
        <p:spPr>
          <a:xfrm>
            <a:off x="7841223" y="913319"/>
            <a:ext cx="2066292" cy="707886"/>
          </a:xfrm>
          <a:prstGeom prst="rect">
            <a:avLst/>
          </a:prstGeom>
          <a:noFill/>
        </p:spPr>
        <p:txBody>
          <a:bodyPr wrap="square" rtlCol="0">
            <a:spAutoFit/>
          </a:bodyPr>
          <a:lstStyle/>
          <a:p>
            <a:pPr algn="ctr"/>
            <a:r>
              <a:rPr lang="en-US" sz="1400" dirty="0">
                <a:solidFill>
                  <a:srgbClr val="3333FF"/>
                </a:solidFill>
                <a:latin typeface="Aptos" panose="020B0004020202020204" pitchFamily="34" charset="0"/>
                <a:cs typeface="Consolas" panose="020B0609020204030204" pitchFamily="49" charset="0"/>
              </a:rPr>
              <a:t>BIOMECHANICAL HYPOMODEL</a:t>
            </a:r>
          </a:p>
          <a:p>
            <a:pPr algn="ctr"/>
            <a:r>
              <a:rPr lang="en-US" sz="1200" i="1" dirty="0">
                <a:solidFill>
                  <a:srgbClr val="3333FF"/>
                </a:solidFill>
                <a:latin typeface="Aptos" panose="020B0004020202020204" pitchFamily="34" charset="0"/>
                <a:cs typeface="Consolas" panose="020B0609020204030204" pitchFamily="49" charset="0"/>
              </a:rPr>
              <a:t>University of Bern  </a:t>
            </a:r>
            <a:r>
              <a:rPr lang="en-US" sz="1200" i="1" dirty="0">
                <a:solidFill>
                  <a:srgbClr val="3333FF"/>
                </a:solidFill>
                <a:latin typeface="Consolas" panose="020B0609020204030204" pitchFamily="49" charset="0"/>
                <a:cs typeface="Consolas" panose="020B0609020204030204" pitchFamily="49" charset="0"/>
              </a:rPr>
              <a:t> </a:t>
            </a:r>
          </a:p>
        </p:txBody>
      </p:sp>
      <p:sp>
        <p:nvSpPr>
          <p:cNvPr id="18" name="TextBox 17"/>
          <p:cNvSpPr txBox="1"/>
          <p:nvPr/>
        </p:nvSpPr>
        <p:spPr>
          <a:xfrm>
            <a:off x="7803124" y="3642212"/>
            <a:ext cx="2066292" cy="707886"/>
          </a:xfrm>
          <a:prstGeom prst="rect">
            <a:avLst/>
          </a:prstGeom>
          <a:noFill/>
        </p:spPr>
        <p:txBody>
          <a:bodyPr wrap="square" rtlCol="0">
            <a:spAutoFit/>
          </a:bodyPr>
          <a:lstStyle/>
          <a:p>
            <a:pPr algn="ctr"/>
            <a:r>
              <a:rPr lang="en-US" sz="1400" dirty="0">
                <a:solidFill>
                  <a:srgbClr val="3333FF"/>
                </a:solidFill>
                <a:latin typeface="Aptos" panose="020B0004020202020204" pitchFamily="34" charset="0"/>
                <a:cs typeface="Consolas" panose="020B0609020204030204" pitchFamily="49" charset="0"/>
              </a:rPr>
              <a:t>MOLECULAR HYPOMODEL</a:t>
            </a:r>
          </a:p>
          <a:p>
            <a:pPr algn="ctr"/>
            <a:r>
              <a:rPr lang="en-US" sz="1200" i="1" dirty="0">
                <a:solidFill>
                  <a:srgbClr val="3333FF"/>
                </a:solidFill>
                <a:latin typeface="Aptos" panose="020B0004020202020204" pitchFamily="34" charset="0"/>
                <a:cs typeface="Consolas" panose="020B0609020204030204" pitchFamily="49" charset="0"/>
              </a:rPr>
              <a:t>University of Pennsylvania    </a:t>
            </a:r>
          </a:p>
        </p:txBody>
      </p:sp>
      <p:sp>
        <p:nvSpPr>
          <p:cNvPr id="3" name="TextBox 2">
            <a:extLst>
              <a:ext uri="{FF2B5EF4-FFF2-40B4-BE49-F238E27FC236}">
                <a16:creationId xmlns:a16="http://schemas.microsoft.com/office/drawing/2014/main" id="{C28CD0CE-30E7-D78F-458F-6B259B3AACD8}"/>
              </a:ext>
            </a:extLst>
          </p:cNvPr>
          <p:cNvSpPr txBox="1"/>
          <p:nvPr/>
        </p:nvSpPr>
        <p:spPr>
          <a:xfrm>
            <a:off x="10811260" y="2536040"/>
            <a:ext cx="1259292" cy="4339650"/>
          </a:xfrm>
          <a:prstGeom prst="rect">
            <a:avLst/>
          </a:prstGeom>
          <a:noFill/>
        </p:spPr>
        <p:txBody>
          <a:bodyPr wrap="square" rtlCol="0">
            <a:spAutoFit/>
          </a:bodyPr>
          <a:lstStyle/>
          <a:p>
            <a:r>
              <a:rPr lang="en-GB" sz="1600" dirty="0"/>
              <a:t>The CHIC EU-US Project</a:t>
            </a:r>
          </a:p>
          <a:p>
            <a:r>
              <a:rPr lang="en-GB" sz="1600" dirty="0">
                <a:solidFill>
                  <a:srgbClr val="2998E3"/>
                </a:solidFill>
                <a:latin typeface="Aptos" panose="020B0004020202020204" pitchFamily="34" charset="0"/>
                <a:hlinkClick r:id="rId7">
                  <a:extLst>
                    <a:ext uri="{A12FA001-AC4F-418D-AE19-62706E023703}">
                      <ahyp:hlinkClr xmlns:ahyp="http://schemas.microsoft.com/office/drawing/2018/hyperlinkcolor" val="tx"/>
                    </a:ext>
                  </a:extLst>
                </a:hlinkClick>
              </a:rPr>
              <a:t>http://www.chic-vph.eu/</a:t>
            </a:r>
            <a:r>
              <a:rPr lang="en-GB" sz="1600" dirty="0">
                <a:latin typeface="Aptos" panose="020B0004020202020204" pitchFamily="34" charset="0"/>
              </a:rPr>
              <a:t> </a:t>
            </a:r>
          </a:p>
          <a:p>
            <a:endParaRPr lang="en-GB" sz="1600" dirty="0"/>
          </a:p>
          <a:p>
            <a:r>
              <a:rPr lang="pt-BR" sz="1600" dirty="0"/>
              <a:t>Clinical Therapeutics 08/2017; 39(8):e107-e108., DOI:10.1016/j.clinthera.2017.05.333</a:t>
            </a:r>
          </a:p>
          <a:p>
            <a:endParaRPr lang="en-GB" sz="1600" dirty="0"/>
          </a:p>
          <a:p>
            <a:endParaRPr lang="en-GB" dirty="0"/>
          </a:p>
        </p:txBody>
      </p:sp>
    </p:spTree>
    <p:extLst>
      <p:ext uri="{BB962C8B-B14F-4D97-AF65-F5344CB8AC3E}">
        <p14:creationId xmlns:p14="http://schemas.microsoft.com/office/powerpoint/2010/main" val="3519722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A886A-FFE8-4CF7-2974-62D3C5646B3F}"/>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28DF8D25-6871-B5D0-0779-F45B0289972D}"/>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C968CB7A-A6CF-930E-5131-D8DE3CF10BF8}"/>
              </a:ext>
            </a:extLst>
          </p:cNvPr>
          <p:cNvSpPr>
            <a:spLocks noGrp="1"/>
          </p:cNvSpPr>
          <p:nvPr>
            <p:ph type="sldNum" sz="quarter" idx="12"/>
          </p:nvPr>
        </p:nvSpPr>
        <p:spPr/>
        <p:txBody>
          <a:bodyPr/>
          <a:lstStyle/>
          <a:p>
            <a:fld id="{076B00C5-289B-45F3-9102-15A95B6079E9}" type="slidenum">
              <a:rPr lang="en-GB" smtClean="0"/>
              <a:pPr/>
              <a:t>24</a:t>
            </a:fld>
            <a:endParaRPr lang="en-GB" dirty="0"/>
          </a:p>
        </p:txBody>
      </p:sp>
      <p:pic>
        <p:nvPicPr>
          <p:cNvPr id="6" name="Picture 5" descr="A close-up of a document&#10;&#10;Description automatically generated">
            <a:extLst>
              <a:ext uri="{FF2B5EF4-FFF2-40B4-BE49-F238E27FC236}">
                <a16:creationId xmlns:a16="http://schemas.microsoft.com/office/drawing/2014/main" id="{5A32A493-0ED7-133D-1EAC-A3707A118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816818"/>
            <a:ext cx="4312928" cy="4593042"/>
          </a:xfrm>
          <a:prstGeom prst="rect">
            <a:avLst/>
          </a:prstGeom>
        </p:spPr>
      </p:pic>
      <p:pic>
        <p:nvPicPr>
          <p:cNvPr id="8" name="Picture 7" descr="A screenshot of a medical website&#10;&#10;Description automatically generated">
            <a:extLst>
              <a:ext uri="{FF2B5EF4-FFF2-40B4-BE49-F238E27FC236}">
                <a16:creationId xmlns:a16="http://schemas.microsoft.com/office/drawing/2014/main" id="{C1340D91-1BEE-BE3B-1BB6-FDD891C72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178" y="951244"/>
            <a:ext cx="6402382" cy="3900905"/>
          </a:xfrm>
          <a:prstGeom prst="rect">
            <a:avLst/>
          </a:prstGeom>
        </p:spPr>
      </p:pic>
      <p:sp>
        <p:nvSpPr>
          <p:cNvPr id="9" name="TextBox 8">
            <a:extLst>
              <a:ext uri="{FF2B5EF4-FFF2-40B4-BE49-F238E27FC236}">
                <a16:creationId xmlns:a16="http://schemas.microsoft.com/office/drawing/2014/main" id="{A578A889-90C4-BBCC-690D-A2AF07DE611F}"/>
              </a:ext>
            </a:extLst>
          </p:cNvPr>
          <p:cNvSpPr txBox="1"/>
          <p:nvPr/>
        </p:nvSpPr>
        <p:spPr>
          <a:xfrm>
            <a:off x="5551178" y="5172132"/>
            <a:ext cx="6083164" cy="1077218"/>
          </a:xfrm>
          <a:prstGeom prst="rect">
            <a:avLst/>
          </a:prstGeom>
          <a:noFill/>
        </p:spPr>
        <p:txBody>
          <a:bodyPr wrap="square" rtlCol="0">
            <a:spAutoFit/>
          </a:bodyPr>
          <a:lstStyle/>
          <a:p>
            <a:r>
              <a:rPr lang="en-US" sz="1600" dirty="0">
                <a:latin typeface="Aptos" panose="020B0004020202020204" pitchFamily="34" charset="0"/>
              </a:rPr>
              <a:t>Clinical data and clinical guidance was provided by Prof. Stefaan Gool, Catholic University of Leuven, Belgium (at the time), currently  Medical Director - Translational Oncology, IMMUN-ONKOLOGISCHES ZENTRUM KÖLN, Cologne, Germany</a:t>
            </a:r>
            <a:endParaRPr lang="en-GB" sz="1600" dirty="0">
              <a:latin typeface="Aptos" panose="020B0004020202020204" pitchFamily="34" charset="0"/>
            </a:endParaRPr>
          </a:p>
        </p:txBody>
      </p:sp>
      <p:sp>
        <p:nvSpPr>
          <p:cNvPr id="5" name="TextBox 4">
            <a:extLst>
              <a:ext uri="{FF2B5EF4-FFF2-40B4-BE49-F238E27FC236}">
                <a16:creationId xmlns:a16="http://schemas.microsoft.com/office/drawing/2014/main" id="{45587E59-31A8-ACB5-ACB2-FD3676DE5D16}"/>
              </a:ext>
            </a:extLst>
          </p:cNvPr>
          <p:cNvSpPr txBox="1"/>
          <p:nvPr/>
        </p:nvSpPr>
        <p:spPr>
          <a:xfrm>
            <a:off x="1485900" y="227615"/>
            <a:ext cx="9544050" cy="523220"/>
          </a:xfrm>
          <a:prstGeom prst="rect">
            <a:avLst/>
          </a:prstGeom>
          <a:noFill/>
        </p:spPr>
        <p:txBody>
          <a:bodyPr wrap="square" rtlCol="0">
            <a:spAutoFit/>
          </a:bodyPr>
          <a:lstStyle/>
          <a:p>
            <a:r>
              <a:rPr lang="en-US" sz="2800" b="1" dirty="0"/>
              <a:t>Artificial intelligence  as one of the pillars of in silico oncology  </a:t>
            </a:r>
            <a:endParaRPr lang="en-GB" sz="2800" b="1" dirty="0"/>
          </a:p>
        </p:txBody>
      </p:sp>
      <p:sp>
        <p:nvSpPr>
          <p:cNvPr id="10" name="TextBox 9">
            <a:extLst>
              <a:ext uri="{FF2B5EF4-FFF2-40B4-BE49-F238E27FC236}">
                <a16:creationId xmlns:a16="http://schemas.microsoft.com/office/drawing/2014/main" id="{933B903D-8A12-251C-0E8A-EB9846469DFD}"/>
              </a:ext>
            </a:extLst>
          </p:cNvPr>
          <p:cNvSpPr txBox="1"/>
          <p:nvPr/>
        </p:nvSpPr>
        <p:spPr>
          <a:xfrm>
            <a:off x="1333499" y="5418353"/>
            <a:ext cx="4124325" cy="830997"/>
          </a:xfrm>
          <a:prstGeom prst="rect">
            <a:avLst/>
          </a:prstGeom>
          <a:noFill/>
        </p:spPr>
        <p:txBody>
          <a:bodyPr wrap="square" rtlCol="0">
            <a:spAutoFit/>
          </a:bodyPr>
          <a:lstStyle/>
          <a:p>
            <a:r>
              <a:rPr lang="en-GB" sz="1600" dirty="0" err="1">
                <a:latin typeface="Aptos" panose="020B0004020202020204" pitchFamily="34" charset="0"/>
              </a:rPr>
              <a:t>PersoRad</a:t>
            </a:r>
            <a:r>
              <a:rPr lang="en-GB" sz="1600" dirty="0">
                <a:latin typeface="Aptos" panose="020B0004020202020204" pitchFamily="34" charset="0"/>
              </a:rPr>
              <a:t> has been coordinated by the University of Freiburg, Medical Centre, Department of Radiation Oncology, Germany </a:t>
            </a:r>
          </a:p>
        </p:txBody>
      </p:sp>
    </p:spTree>
    <p:extLst>
      <p:ext uri="{BB962C8B-B14F-4D97-AF65-F5344CB8AC3E}">
        <p14:creationId xmlns:p14="http://schemas.microsoft.com/office/powerpoint/2010/main" val="2301186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E8ED0-C72F-F410-600D-03A267D104D0}"/>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0F367F4D-EF73-BA55-FB01-DCBBDB0C1D9C}"/>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B6CD9624-4F7F-2BC0-CDCF-D6BCFDF68348}"/>
              </a:ext>
            </a:extLst>
          </p:cNvPr>
          <p:cNvSpPr>
            <a:spLocks noGrp="1"/>
          </p:cNvSpPr>
          <p:nvPr>
            <p:ph type="sldNum" sz="quarter" idx="12"/>
          </p:nvPr>
        </p:nvSpPr>
        <p:spPr/>
        <p:txBody>
          <a:bodyPr/>
          <a:lstStyle/>
          <a:p>
            <a:fld id="{076B00C5-289B-45F3-9102-15A95B6079E9}" type="slidenum">
              <a:rPr lang="en-GB" smtClean="0"/>
              <a:pPr/>
              <a:t>25</a:t>
            </a:fld>
            <a:endParaRPr lang="en-GB" dirty="0"/>
          </a:p>
        </p:txBody>
      </p:sp>
      <p:sp>
        <p:nvSpPr>
          <p:cNvPr id="6" name="TextBox 5">
            <a:extLst>
              <a:ext uri="{FF2B5EF4-FFF2-40B4-BE49-F238E27FC236}">
                <a16:creationId xmlns:a16="http://schemas.microsoft.com/office/drawing/2014/main" id="{77026E24-F9F5-DF87-CDDB-2C4B875DE6F8}"/>
              </a:ext>
            </a:extLst>
          </p:cNvPr>
          <p:cNvSpPr txBox="1"/>
          <p:nvPr/>
        </p:nvSpPr>
        <p:spPr>
          <a:xfrm>
            <a:off x="215922" y="110063"/>
            <a:ext cx="4936364" cy="6340197"/>
          </a:xfrm>
          <a:prstGeom prst="rect">
            <a:avLst/>
          </a:prstGeom>
          <a:noFill/>
        </p:spPr>
        <p:txBody>
          <a:bodyPr wrap="square">
            <a:spAutoFit/>
          </a:bodyPr>
          <a:lstStyle/>
          <a:p>
            <a:pPr algn="ctr"/>
            <a:r>
              <a:rPr lang="en-GB" sz="2800" b="1" dirty="0">
                <a:latin typeface="Aptos" panose="020B0004020202020204" pitchFamily="34" charset="0"/>
                <a:cs typeface="Aptos Serif" panose="020B0502040204020203" pitchFamily="18" charset="0"/>
              </a:rPr>
              <a:t>In Silico Psycho-Oncology</a:t>
            </a:r>
          </a:p>
          <a:p>
            <a:pPr algn="ctr"/>
            <a:r>
              <a:rPr lang="en-GB" sz="1000" dirty="0">
                <a:latin typeface="Aptos" panose="020B0004020202020204" pitchFamily="34" charset="0"/>
                <a:cs typeface="Aptos Serif" panose="020B0502040204020203" pitchFamily="18" charset="0"/>
              </a:rPr>
              <a:t> </a:t>
            </a:r>
          </a:p>
          <a:p>
            <a:pPr marL="285750" indent="-285750">
              <a:spcBef>
                <a:spcPts val="1200"/>
              </a:spcBef>
              <a:buFont typeface="Arial" panose="020B0604020202020204" pitchFamily="34" charset="0"/>
              <a:buChar char="•"/>
            </a:pPr>
            <a:r>
              <a:rPr lang="en-GB" dirty="0">
                <a:latin typeface="Aptos" panose="020B0004020202020204" pitchFamily="34" charset="0"/>
                <a:cs typeface="Aptos Serif" panose="020B0502040204020203" pitchFamily="18" charset="0"/>
              </a:rPr>
              <a:t>Cancer patients face many types of </a:t>
            </a:r>
            <a:r>
              <a:rPr lang="en-GB" b="1" dirty="0">
                <a:latin typeface="Aptos" panose="020B0004020202020204" pitchFamily="34" charset="0"/>
                <a:cs typeface="Aptos Serif" panose="020B0502040204020203" pitchFamily="18" charset="0"/>
              </a:rPr>
              <a:t>psychosocial problems </a:t>
            </a:r>
            <a:r>
              <a:rPr lang="en-GB" dirty="0">
                <a:latin typeface="Aptos" panose="020B0004020202020204" pitchFamily="34" charset="0"/>
                <a:cs typeface="Aptos Serif" panose="020B0502040204020203" pitchFamily="18" charset="0"/>
              </a:rPr>
              <a:t>affecting their </a:t>
            </a:r>
            <a:r>
              <a:rPr lang="en-GB" b="1" dirty="0">
                <a:latin typeface="Aptos" panose="020B0004020202020204" pitchFamily="34" charset="0"/>
                <a:cs typeface="Aptos Serif" panose="020B0502040204020203" pitchFamily="18" charset="0"/>
              </a:rPr>
              <a:t>quality of life </a:t>
            </a:r>
            <a:r>
              <a:rPr lang="en-GB" dirty="0">
                <a:latin typeface="Aptos" panose="020B0004020202020204" pitchFamily="34" charset="0"/>
                <a:cs typeface="Aptos Serif" panose="020B0502040204020203" pitchFamily="18" charset="0"/>
              </a:rPr>
              <a:t>for many years.  </a:t>
            </a:r>
          </a:p>
          <a:p>
            <a:pPr marL="285750" indent="-285750">
              <a:spcBef>
                <a:spcPts val="1200"/>
              </a:spcBef>
              <a:buFont typeface="Arial" panose="020B0604020202020204" pitchFamily="34" charset="0"/>
              <a:buChar char="•"/>
            </a:pPr>
            <a:r>
              <a:rPr lang="en-GB" b="1" dirty="0">
                <a:latin typeface="Aptos" panose="020B0004020202020204" pitchFamily="34" charset="0"/>
                <a:cs typeface="Aptos Serif" panose="020B0502040204020203" pitchFamily="18" charset="0"/>
              </a:rPr>
              <a:t>Psychological symptoms</a:t>
            </a:r>
            <a:r>
              <a:rPr lang="en-GB" dirty="0">
                <a:latin typeface="Aptos" panose="020B0004020202020204" pitchFamily="34" charset="0"/>
                <a:cs typeface="Aptos Serif" panose="020B0502040204020203" pitchFamily="18" charset="0"/>
              </a:rPr>
              <a:t>, </a:t>
            </a:r>
            <a:r>
              <a:rPr lang="en-GB" b="1" dirty="0">
                <a:latin typeface="Aptos" panose="020B0004020202020204" pitchFamily="34" charset="0"/>
                <a:cs typeface="Aptos Serif" panose="020B0502040204020203" pitchFamily="18" charset="0"/>
              </a:rPr>
              <a:t>coping mechanisms,</a:t>
            </a:r>
            <a:r>
              <a:rPr lang="en-GB" dirty="0">
                <a:latin typeface="Aptos" panose="020B0004020202020204" pitchFamily="34" charset="0"/>
                <a:cs typeface="Aptos Serif" panose="020B0502040204020203" pitchFamily="18" charset="0"/>
              </a:rPr>
              <a:t> </a:t>
            </a:r>
            <a:r>
              <a:rPr lang="en-GB" b="1" dirty="0">
                <a:latin typeface="Aptos" panose="020B0004020202020204" pitchFamily="34" charset="0"/>
                <a:cs typeface="Aptos Serif" panose="020B0502040204020203" pitchFamily="18" charset="0"/>
              </a:rPr>
              <a:t>negative affect:</a:t>
            </a:r>
            <a:r>
              <a:rPr lang="en-GB" dirty="0">
                <a:latin typeface="Aptos" panose="020B0004020202020204" pitchFamily="34" charset="0"/>
                <a:cs typeface="Aptos Serif" panose="020B0502040204020203" pitchFamily="18" charset="0"/>
              </a:rPr>
              <a:t> strong predictors for  breast cancer </a:t>
            </a:r>
            <a:r>
              <a:rPr lang="en-GB" dirty="0" err="1">
                <a:latin typeface="Aptos" panose="020B0004020202020204" pitchFamily="34" charset="0"/>
                <a:cs typeface="Aptos Serif" panose="020B0502040204020203" pitchFamily="18" charset="0"/>
              </a:rPr>
              <a:t>patiens</a:t>
            </a:r>
            <a:r>
              <a:rPr lang="en-GB" dirty="0">
                <a:latin typeface="Aptos" panose="020B0004020202020204" pitchFamily="34" charset="0"/>
                <a:cs typeface="Aptos Serif" panose="020B0502040204020203" pitchFamily="18" charset="0"/>
              </a:rPr>
              <a:t> well-being (EC funded project BOUNCE). </a:t>
            </a:r>
          </a:p>
          <a:p>
            <a:pPr marL="285750" indent="-285750">
              <a:spcBef>
                <a:spcPts val="1200"/>
              </a:spcBef>
              <a:buFont typeface="Arial" panose="020B0604020202020204" pitchFamily="34" charset="0"/>
              <a:buChar char="•"/>
            </a:pPr>
            <a:r>
              <a:rPr lang="en-GB" dirty="0">
                <a:latin typeface="Aptos" panose="020B0004020202020204" pitchFamily="34" charset="0"/>
                <a:cs typeface="Aptos Serif" panose="020B0502040204020203" pitchFamily="18" charset="0"/>
              </a:rPr>
              <a:t>It is important to offer </a:t>
            </a:r>
            <a:r>
              <a:rPr lang="en-GB" b="1" dirty="0">
                <a:latin typeface="Aptos" panose="020B0004020202020204" pitchFamily="34" charset="0"/>
                <a:cs typeface="Aptos Serif" panose="020B0502040204020203" pitchFamily="18" charset="0"/>
              </a:rPr>
              <a:t>supportive  interventions </a:t>
            </a:r>
            <a:r>
              <a:rPr lang="en-GB" dirty="0">
                <a:latin typeface="Aptos" panose="020B0004020202020204" pitchFamily="34" charset="0"/>
                <a:cs typeface="Aptos Serif" panose="020B0502040204020203" pitchFamily="18" charset="0"/>
              </a:rPr>
              <a:t>for patients who are at risk for psychological symptoms or decreased quality of life in the future.  </a:t>
            </a:r>
          </a:p>
          <a:p>
            <a:pPr marL="285750" indent="-285750">
              <a:spcBef>
                <a:spcPts val="1200"/>
              </a:spcBef>
              <a:buFont typeface="Arial" panose="020B0604020202020204" pitchFamily="34" charset="0"/>
              <a:buChar char="•"/>
            </a:pPr>
            <a:r>
              <a:rPr lang="en-GB" b="1" dirty="0">
                <a:latin typeface="Aptos" panose="020B0004020202020204" pitchFamily="34" charset="0"/>
                <a:cs typeface="Aptos Serif" panose="020B0502040204020203" pitchFamily="18" charset="0"/>
              </a:rPr>
              <a:t>Machine learning algorithms and AI </a:t>
            </a:r>
            <a:r>
              <a:rPr lang="en-GB" dirty="0">
                <a:latin typeface="Aptos" panose="020B0004020202020204" pitchFamily="34" charset="0"/>
                <a:cs typeface="Aptos Serif" panose="020B0502040204020203" pitchFamily="18" charset="0"/>
              </a:rPr>
              <a:t>techniques can help professionals to find these  patients at risk. </a:t>
            </a:r>
          </a:p>
          <a:p>
            <a:pPr marL="285750" indent="-285750">
              <a:spcBef>
                <a:spcPts val="1200"/>
              </a:spcBef>
              <a:buFont typeface="Arial" panose="020B0604020202020204" pitchFamily="34" charset="0"/>
              <a:buChar char="•"/>
            </a:pPr>
            <a:r>
              <a:rPr lang="en-GB" b="1" dirty="0">
                <a:latin typeface="Aptos" panose="020B0004020202020204" pitchFamily="34" charset="0"/>
                <a:cs typeface="Aptos Serif" panose="020B0502040204020203" pitchFamily="18" charset="0"/>
              </a:rPr>
              <a:t>Psycho-oncology</a:t>
            </a:r>
            <a:r>
              <a:rPr lang="en-GB" dirty="0">
                <a:latin typeface="Aptos" panose="020B0004020202020204" pitchFamily="34" charset="0"/>
                <a:cs typeface="Aptos Serif" panose="020B0502040204020203" pitchFamily="18" charset="0"/>
              </a:rPr>
              <a:t> is an important part of modern cancer care.</a:t>
            </a:r>
            <a:endParaRPr lang="en-GB" sz="1000" dirty="0">
              <a:latin typeface="Aptos" panose="020B0004020202020204" pitchFamily="34" charset="0"/>
              <a:cs typeface="Aptos Serif" panose="020B0502040204020203" pitchFamily="18" charset="0"/>
            </a:endParaRPr>
          </a:p>
          <a:p>
            <a:r>
              <a:rPr lang="en-GB" sz="800" dirty="0">
                <a:latin typeface="Aptos" panose="020B0004020202020204" pitchFamily="34" charset="0"/>
                <a:cs typeface="Aptos Serif" panose="020B0502040204020203" pitchFamily="18" charset="0"/>
              </a:rPr>
              <a:t>         </a:t>
            </a:r>
          </a:p>
          <a:p>
            <a:r>
              <a:rPr lang="en-GB" sz="1200" dirty="0">
                <a:latin typeface="Aptos" panose="020B0004020202020204" pitchFamily="34" charset="0"/>
                <a:cs typeface="Aptos Serif" panose="020B0502040204020203" pitchFamily="18" charset="0"/>
              </a:rPr>
              <a:t>        </a:t>
            </a:r>
            <a:r>
              <a:rPr lang="en-GB" sz="1600" dirty="0">
                <a:latin typeface="Aptos" panose="020B0004020202020204" pitchFamily="34" charset="0"/>
                <a:cs typeface="Aptos Serif" panose="020B0502040204020203" pitchFamily="18" charset="0"/>
              </a:rPr>
              <a:t>(</a:t>
            </a:r>
            <a:r>
              <a:rPr lang="en-GB" dirty="0">
                <a:latin typeface="Aptos" panose="020B0004020202020204" pitchFamily="34" charset="0"/>
                <a:cs typeface="Aptos Serif" panose="020B0502040204020203" pitchFamily="18" charset="0"/>
              </a:rPr>
              <a:t>P. </a:t>
            </a:r>
            <a:r>
              <a:rPr lang="en-GB" dirty="0" err="1">
                <a:latin typeface="Aptos" panose="020B0004020202020204" pitchFamily="34" charset="0"/>
                <a:cs typeface="Aptos Serif" panose="020B0502040204020203" pitchFamily="18" charset="0"/>
              </a:rPr>
              <a:t>Poikonen</a:t>
            </a:r>
            <a:r>
              <a:rPr lang="en-GB" dirty="0">
                <a:latin typeface="Aptos" panose="020B0004020202020204" pitchFamily="34" charset="0"/>
                <a:cs typeface="Aptos Serif" panose="020B0502040204020203" pitchFamily="18" charset="0"/>
              </a:rPr>
              <a:t>, Helsinki University Hospital </a:t>
            </a:r>
            <a:r>
              <a:rPr lang="en-GB" sz="1600" dirty="0">
                <a:latin typeface="Aptos" panose="020B0004020202020204" pitchFamily="34" charset="0"/>
                <a:cs typeface="Aptos Serif" panose="020B0502040204020203" pitchFamily="18" charset="0"/>
              </a:rPr>
              <a:t>)</a:t>
            </a:r>
          </a:p>
        </p:txBody>
      </p:sp>
      <p:pic>
        <p:nvPicPr>
          <p:cNvPr id="7" name="Picture 6">
            <a:extLst>
              <a:ext uri="{FF2B5EF4-FFF2-40B4-BE49-F238E27FC236}">
                <a16:creationId xmlns:a16="http://schemas.microsoft.com/office/drawing/2014/main" id="{3A33729C-9167-1EE9-2B10-EA74A4E9561A}"/>
              </a:ext>
            </a:extLst>
          </p:cNvPr>
          <p:cNvPicPr>
            <a:picLocks noChangeAspect="1"/>
          </p:cNvPicPr>
          <p:nvPr/>
        </p:nvPicPr>
        <p:blipFill>
          <a:blip r:embed="rId2"/>
          <a:stretch>
            <a:fillRect/>
          </a:stretch>
        </p:blipFill>
        <p:spPr>
          <a:xfrm>
            <a:off x="5302151" y="152400"/>
            <a:ext cx="6241100" cy="4180878"/>
          </a:xfrm>
          <a:prstGeom prst="rect">
            <a:avLst/>
          </a:prstGeom>
        </p:spPr>
      </p:pic>
      <p:pic>
        <p:nvPicPr>
          <p:cNvPr id="8" name="Picture 7">
            <a:extLst>
              <a:ext uri="{FF2B5EF4-FFF2-40B4-BE49-F238E27FC236}">
                <a16:creationId xmlns:a16="http://schemas.microsoft.com/office/drawing/2014/main" id="{178B7B3F-4123-D30F-E934-BA50BB3D48B4}"/>
              </a:ext>
            </a:extLst>
          </p:cNvPr>
          <p:cNvPicPr>
            <a:picLocks noChangeAspect="1"/>
          </p:cNvPicPr>
          <p:nvPr/>
        </p:nvPicPr>
        <p:blipFill>
          <a:blip r:embed="rId3"/>
          <a:stretch>
            <a:fillRect/>
          </a:stretch>
        </p:blipFill>
        <p:spPr>
          <a:xfrm>
            <a:off x="5302151" y="4333278"/>
            <a:ext cx="6673927" cy="1170231"/>
          </a:xfrm>
          <a:prstGeom prst="rect">
            <a:avLst/>
          </a:prstGeom>
        </p:spPr>
      </p:pic>
      <p:sp>
        <p:nvSpPr>
          <p:cNvPr id="9" name="TextBox 8">
            <a:extLst>
              <a:ext uri="{FF2B5EF4-FFF2-40B4-BE49-F238E27FC236}">
                <a16:creationId xmlns:a16="http://schemas.microsoft.com/office/drawing/2014/main" id="{1948D541-9B21-7E62-7805-76E605D8FB7B}"/>
              </a:ext>
            </a:extLst>
          </p:cNvPr>
          <p:cNvSpPr txBox="1"/>
          <p:nvPr/>
        </p:nvSpPr>
        <p:spPr>
          <a:xfrm>
            <a:off x="5302151" y="5655363"/>
            <a:ext cx="6440933" cy="923330"/>
          </a:xfrm>
          <a:prstGeom prst="rect">
            <a:avLst/>
          </a:prstGeom>
          <a:noFill/>
        </p:spPr>
        <p:txBody>
          <a:bodyPr wrap="square" rtlCol="0">
            <a:spAutoFit/>
          </a:bodyPr>
          <a:lstStyle/>
          <a:p>
            <a:r>
              <a:rPr lang="en-US" dirty="0"/>
              <a:t>(E. Kolokotroni et al., </a:t>
            </a:r>
            <a:r>
              <a:rPr lang="en-GB" dirty="0"/>
              <a:t>Abstract Book, Virtual Physiological Human Conference VPH2022, Porto, Portugal, 6-9 Sep. 2022, p. 112. </a:t>
            </a:r>
            <a:endParaRPr lang="en-US" dirty="0"/>
          </a:p>
          <a:p>
            <a:r>
              <a:rPr lang="en-US" dirty="0"/>
              <a:t> </a:t>
            </a:r>
            <a:endParaRPr lang="en-GB" dirty="0"/>
          </a:p>
        </p:txBody>
      </p:sp>
    </p:spTree>
    <p:extLst>
      <p:ext uri="{BB962C8B-B14F-4D97-AF65-F5344CB8AC3E}">
        <p14:creationId xmlns:p14="http://schemas.microsoft.com/office/powerpoint/2010/main" val="3117189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4912" y="6401994"/>
            <a:ext cx="1828800" cy="365125"/>
          </a:xfrm>
        </p:spPr>
        <p:txBody>
          <a:bodyPr/>
          <a:lstStyle/>
          <a:p>
            <a:r>
              <a:rPr lang="en-US" dirty="0">
                <a:solidFill>
                  <a:schemeClr val="bg1"/>
                </a:solidFill>
              </a:rPr>
              <a:t>21/02/2024</a:t>
            </a:r>
          </a:p>
        </p:txBody>
      </p:sp>
      <p:sp>
        <p:nvSpPr>
          <p:cNvPr id="3" name="Footer Placeholder 2"/>
          <p:cNvSpPr>
            <a:spLocks noGrp="1"/>
          </p:cNvSpPr>
          <p:nvPr>
            <p:ph type="ftr" sz="quarter" idx="11"/>
          </p:nvPr>
        </p:nvSpPr>
        <p:spPr>
          <a:xfrm>
            <a:off x="3157537" y="6446582"/>
            <a:ext cx="5943600" cy="365125"/>
          </a:xfrm>
        </p:spPr>
        <p:txBody>
          <a:bodyPr/>
          <a:lstStyle/>
          <a:p>
            <a:r>
              <a:rPr lang="it-IT" dirty="0">
                <a:solidFill>
                  <a:schemeClr val="bg1"/>
                </a:solidFill>
              </a:rPr>
              <a:t>Georgios Stamatakos - In Silico Oncology – European parliament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87329EB4-1CFF-4B1B-B79B-E1336FCF1674}" type="slidenum">
              <a:rPr lang="en-US" smtClean="0">
                <a:solidFill>
                  <a:schemeClr val="bg1"/>
                </a:solidFill>
              </a:rPr>
              <a:pPr/>
              <a:t>26</a:t>
            </a:fld>
            <a:endParaRPr lang="en-US" dirty="0">
              <a:solidFill>
                <a:schemeClr val="bg1"/>
              </a:solidFill>
            </a:endParaRPr>
          </a:p>
        </p:txBody>
      </p:sp>
      <p:sp>
        <p:nvSpPr>
          <p:cNvPr id="5" name="Content Placeholder 6">
            <a:extLst>
              <a:ext uri="{FF2B5EF4-FFF2-40B4-BE49-F238E27FC236}">
                <a16:creationId xmlns:a16="http://schemas.microsoft.com/office/drawing/2014/main" id="{E289ABC2-B25F-4724-AA1A-EA96A99D0E98}"/>
              </a:ext>
            </a:extLst>
          </p:cNvPr>
          <p:cNvSpPr txBox="1">
            <a:spLocks/>
          </p:cNvSpPr>
          <p:nvPr/>
        </p:nvSpPr>
        <p:spPr>
          <a:xfrm>
            <a:off x="1204912" y="1892759"/>
            <a:ext cx="9782175" cy="3917490"/>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800" dirty="0">
              <a:solidFill>
                <a:prstClr val="black">
                  <a:lumMod val="65000"/>
                  <a:lumOff val="35000"/>
                </a:prstClr>
              </a:solidFill>
              <a:latin typeface="Calibri" panose="020F0502020204030204"/>
            </a:endParaRPr>
          </a:p>
          <a:p>
            <a:pPr marL="0" indent="0">
              <a:spcBef>
                <a:spcPts val="600"/>
              </a:spcBef>
              <a:buNone/>
              <a:defRPr/>
            </a:pPr>
            <a:r>
              <a:rPr lang="en-US" sz="1800" b="1" dirty="0">
                <a:solidFill>
                  <a:prstClr val="black">
                    <a:lumMod val="65000"/>
                    <a:lumOff val="35000"/>
                  </a:prstClr>
                </a:solidFill>
                <a:latin typeface="Aptos" panose="020B0004020202020204" pitchFamily="34" charset="0"/>
                <a:cs typeface="Consolas" panose="020B0609020204030204" pitchFamily="49" charset="0"/>
              </a:rPr>
              <a:t>SPECIFIC TECHNICAL GOALS AND REQUIREMENTS</a:t>
            </a:r>
          </a:p>
          <a:p>
            <a:pPr marL="0" indent="0">
              <a:spcBef>
                <a:spcPts val="600"/>
              </a:spcBef>
              <a:buNone/>
              <a:defRPr/>
            </a:pPr>
            <a:endParaRPr lang="en-US" sz="1000" b="1" dirty="0">
              <a:solidFill>
                <a:prstClr val="black">
                  <a:lumMod val="65000"/>
                  <a:lumOff val="35000"/>
                </a:prstClr>
              </a:solidFill>
              <a:latin typeface="Aptos" panose="020B0004020202020204" pitchFamily="34" charset="0"/>
              <a:cs typeface="Consolas" panose="020B0609020204030204" pitchFamily="49" charset="0"/>
            </a:endParaRPr>
          </a:p>
          <a:p>
            <a:pPr>
              <a:spcBef>
                <a:spcPts val="600"/>
              </a:spcBef>
              <a:defRPr/>
            </a:pPr>
            <a:r>
              <a:rPr lang="en-US" sz="1800" dirty="0">
                <a:solidFill>
                  <a:prstClr val="black">
                    <a:lumMod val="65000"/>
                    <a:lumOff val="35000"/>
                  </a:prstClr>
                </a:solidFill>
                <a:latin typeface="Aptos" panose="020B0004020202020204" pitchFamily="34" charset="0"/>
                <a:cs typeface="Consolas" panose="020B0609020204030204" pitchFamily="49" charset="0"/>
              </a:rPr>
              <a:t>Develop </a:t>
            </a:r>
            <a:r>
              <a:rPr lang="en-US" sz="1800" b="1" dirty="0">
                <a:solidFill>
                  <a:prstClr val="black">
                    <a:lumMod val="65000"/>
                    <a:lumOff val="35000"/>
                  </a:prstClr>
                </a:solidFill>
                <a:latin typeface="Aptos" panose="020B0004020202020204" pitchFamily="34" charset="0"/>
                <a:cs typeface="Consolas" panose="020B0609020204030204" pitchFamily="49" charset="0"/>
              </a:rPr>
              <a:t>clinically driven and overseen digital twins </a:t>
            </a:r>
            <a:r>
              <a:rPr lang="en-US" sz="1800" dirty="0">
                <a:solidFill>
                  <a:prstClr val="black">
                    <a:lumMod val="65000"/>
                    <a:lumOff val="35000"/>
                  </a:prstClr>
                </a:solidFill>
                <a:latin typeface="Aptos" panose="020B0004020202020204" pitchFamily="34" charset="0"/>
                <a:cs typeface="Consolas" panose="020B0609020204030204" pitchFamily="49" charset="0"/>
              </a:rPr>
              <a:t>of </a:t>
            </a:r>
            <a:r>
              <a:rPr lang="en-US" sz="1800" dirty="0" err="1">
                <a:solidFill>
                  <a:prstClr val="black">
                    <a:lumMod val="65000"/>
                    <a:lumOff val="35000"/>
                  </a:prstClr>
                </a:solidFill>
                <a:latin typeface="Aptos" panose="020B0004020202020204" pitchFamily="34" charset="0"/>
                <a:cs typeface="Consolas" panose="020B0609020204030204" pitchFamily="49" charset="0"/>
              </a:rPr>
              <a:t>tumour</a:t>
            </a:r>
            <a:r>
              <a:rPr lang="en-US" sz="1800" dirty="0">
                <a:solidFill>
                  <a:prstClr val="black">
                    <a:lumMod val="65000"/>
                    <a:lumOff val="35000"/>
                  </a:prstClr>
                </a:solidFill>
                <a:latin typeface="Aptos" panose="020B0004020202020204" pitchFamily="34" charset="0"/>
                <a:cs typeface="Consolas" panose="020B0609020204030204" pitchFamily="49" charset="0"/>
              </a:rPr>
              <a:t> growth  and </a:t>
            </a:r>
            <a:r>
              <a:rPr lang="en-US" sz="1800" dirty="0" err="1">
                <a:solidFill>
                  <a:prstClr val="black">
                    <a:lumMod val="65000"/>
                    <a:lumOff val="35000"/>
                  </a:prstClr>
                </a:solidFill>
                <a:latin typeface="Aptos" panose="020B0004020202020204" pitchFamily="34" charset="0"/>
                <a:cs typeface="Consolas" panose="020B0609020204030204" pitchFamily="49" charset="0"/>
              </a:rPr>
              <a:t>tumour</a:t>
            </a:r>
            <a:r>
              <a:rPr lang="en-US" sz="1800" dirty="0">
                <a:solidFill>
                  <a:prstClr val="black">
                    <a:lumMod val="65000"/>
                    <a:lumOff val="35000"/>
                  </a:prstClr>
                </a:solidFill>
                <a:latin typeface="Aptos" panose="020B0004020202020204" pitchFamily="34" charset="0"/>
                <a:cs typeface="Consolas" panose="020B0609020204030204" pitchFamily="49" charset="0"/>
              </a:rPr>
              <a:t> and organism response to cancer treatment interventions.</a:t>
            </a:r>
          </a:p>
          <a:p>
            <a:pPr>
              <a:spcBef>
                <a:spcPts val="600"/>
              </a:spcBef>
              <a:defRPr/>
            </a:pPr>
            <a:r>
              <a:rPr lang="en-US" sz="1800" dirty="0">
                <a:solidFill>
                  <a:prstClr val="black">
                    <a:lumMod val="65000"/>
                    <a:lumOff val="35000"/>
                  </a:prstClr>
                </a:solidFill>
                <a:latin typeface="Aptos" panose="020B0004020202020204" pitchFamily="34" charset="0"/>
                <a:cs typeface="Consolas" panose="020B0609020204030204" pitchFamily="49" charset="0"/>
              </a:rPr>
              <a:t>Ensure </a:t>
            </a:r>
            <a:r>
              <a:rPr lang="en-US" sz="1800" b="1" dirty="0">
                <a:solidFill>
                  <a:prstClr val="black">
                    <a:lumMod val="65000"/>
                    <a:lumOff val="35000"/>
                  </a:prstClr>
                </a:solidFill>
                <a:latin typeface="Aptos" panose="020B0004020202020204" pitchFamily="34" charset="0"/>
                <a:cs typeface="Consolas" panose="020B0609020204030204" pitchFamily="49" charset="0"/>
              </a:rPr>
              <a:t>trustworthiness</a:t>
            </a:r>
            <a:r>
              <a:rPr lang="en-US" sz="1800" dirty="0">
                <a:solidFill>
                  <a:prstClr val="black">
                    <a:lumMod val="65000"/>
                    <a:lumOff val="35000"/>
                  </a:prstClr>
                </a:solidFill>
                <a:latin typeface="Aptos" panose="020B0004020202020204" pitchFamily="34" charset="0"/>
                <a:cs typeface="Consolas" panose="020B0609020204030204" pitchFamily="49" charset="0"/>
              </a:rPr>
              <a:t>, </a:t>
            </a:r>
            <a:r>
              <a:rPr lang="en-US" sz="1800" b="1" dirty="0" err="1">
                <a:solidFill>
                  <a:prstClr val="black">
                    <a:lumMod val="65000"/>
                    <a:lumOff val="35000"/>
                  </a:prstClr>
                </a:solidFill>
                <a:latin typeface="Aptos" panose="020B0004020202020204" pitchFamily="34" charset="0"/>
                <a:cs typeface="Consolas" panose="020B0609020204030204" pitchFamily="49" charset="0"/>
              </a:rPr>
              <a:t>explainability</a:t>
            </a:r>
            <a:r>
              <a:rPr lang="en-US" sz="1800" dirty="0">
                <a:solidFill>
                  <a:prstClr val="black">
                    <a:lumMod val="65000"/>
                    <a:lumOff val="35000"/>
                  </a:prstClr>
                </a:solidFill>
                <a:latin typeface="Aptos" panose="020B0004020202020204" pitchFamily="34" charset="0"/>
                <a:cs typeface="Consolas" panose="020B0609020204030204" pitchFamily="49" charset="0"/>
              </a:rPr>
              <a:t>, </a:t>
            </a:r>
            <a:r>
              <a:rPr lang="en-US" sz="1800" b="1" dirty="0">
                <a:solidFill>
                  <a:prstClr val="black">
                    <a:lumMod val="65000"/>
                    <a:lumOff val="35000"/>
                  </a:prstClr>
                </a:solidFill>
                <a:latin typeface="Aptos" panose="020B0004020202020204" pitchFamily="34" charset="0"/>
                <a:cs typeface="Consolas" panose="020B0609020204030204" pitchFamily="49" charset="0"/>
              </a:rPr>
              <a:t>robustness,</a:t>
            </a:r>
            <a:r>
              <a:rPr lang="en-US" sz="1800" dirty="0">
                <a:solidFill>
                  <a:prstClr val="black">
                    <a:lumMod val="65000"/>
                    <a:lumOff val="35000"/>
                  </a:prstClr>
                </a:solidFill>
                <a:latin typeface="Aptos" panose="020B0004020202020204" pitchFamily="34" charset="0"/>
                <a:cs typeface="Consolas" panose="020B0609020204030204" pitchFamily="49" charset="0"/>
              </a:rPr>
              <a:t> </a:t>
            </a:r>
            <a:r>
              <a:rPr lang="en-US" sz="1800" b="1" dirty="0">
                <a:solidFill>
                  <a:prstClr val="black">
                    <a:lumMod val="65000"/>
                    <a:lumOff val="35000"/>
                  </a:prstClr>
                </a:solidFill>
                <a:latin typeface="Aptos" panose="020B0004020202020204" pitchFamily="34" charset="0"/>
                <a:cs typeface="Consolas" panose="020B0609020204030204" pitchFamily="49" charset="0"/>
              </a:rPr>
              <a:t>stability </a:t>
            </a:r>
            <a:r>
              <a:rPr lang="en-US" sz="1800" dirty="0">
                <a:solidFill>
                  <a:prstClr val="black">
                    <a:lumMod val="65000"/>
                    <a:lumOff val="35000"/>
                  </a:prstClr>
                </a:solidFill>
                <a:latin typeface="Aptos" panose="020B0004020202020204" pitchFamily="34" charset="0"/>
                <a:cs typeface="Consolas" panose="020B0609020204030204" pitchFamily="49" charset="0"/>
              </a:rPr>
              <a:t>and </a:t>
            </a:r>
            <a:r>
              <a:rPr lang="en-US" sz="1800" b="1" dirty="0">
                <a:solidFill>
                  <a:prstClr val="black">
                    <a:lumMod val="65000"/>
                    <a:lumOff val="35000"/>
                  </a:prstClr>
                </a:solidFill>
                <a:latin typeface="Aptos" panose="020B0004020202020204" pitchFamily="34" charset="0"/>
                <a:cs typeface="Consolas" panose="020B0609020204030204" pitchFamily="49" charset="0"/>
              </a:rPr>
              <a:t>good quality of component interconnection</a:t>
            </a:r>
            <a:r>
              <a:rPr lang="en-US" sz="1800" dirty="0">
                <a:solidFill>
                  <a:prstClr val="black">
                    <a:lumMod val="65000"/>
                    <a:lumOff val="35000"/>
                  </a:prstClr>
                </a:solidFill>
                <a:latin typeface="Aptos" panose="020B0004020202020204" pitchFamily="34" charset="0"/>
                <a:cs typeface="Consolas" panose="020B0609020204030204" pitchFamily="49" charset="0"/>
              </a:rPr>
              <a:t> for all </a:t>
            </a:r>
            <a:r>
              <a:rPr lang="en-US" sz="1800" dirty="0" err="1">
                <a:solidFill>
                  <a:prstClr val="black">
                    <a:lumMod val="65000"/>
                    <a:lumOff val="35000"/>
                  </a:prstClr>
                </a:solidFill>
                <a:latin typeface="Aptos" panose="020B0004020202020204" pitchFamily="34" charset="0"/>
                <a:cs typeface="Consolas" panose="020B0609020204030204" pitchFamily="49" charset="0"/>
              </a:rPr>
              <a:t>underying</a:t>
            </a:r>
            <a:r>
              <a:rPr lang="en-US" sz="1800" dirty="0">
                <a:solidFill>
                  <a:prstClr val="black">
                    <a:lumMod val="65000"/>
                    <a:lumOff val="35000"/>
                  </a:prstClr>
                </a:solidFill>
                <a:latin typeface="Aptos" panose="020B0004020202020204" pitchFamily="34" charset="0"/>
                <a:cs typeface="Consolas" panose="020B0609020204030204" pitchFamily="49" charset="0"/>
              </a:rPr>
              <a:t> mechanistic and/or AI and/or  hybrid models. </a:t>
            </a:r>
          </a:p>
          <a:p>
            <a:pPr>
              <a:spcBef>
                <a:spcPts val="600"/>
              </a:spcBef>
              <a:defRPr/>
            </a:pPr>
            <a:r>
              <a:rPr lang="en-US" sz="1800" dirty="0">
                <a:solidFill>
                  <a:prstClr val="black">
                    <a:lumMod val="65000"/>
                    <a:lumOff val="35000"/>
                  </a:prstClr>
                </a:solidFill>
                <a:latin typeface="Aptos" panose="020B0004020202020204" pitchFamily="34" charset="0"/>
                <a:cs typeface="Consolas" panose="020B0609020204030204" pitchFamily="49" charset="0"/>
              </a:rPr>
              <a:t>Technically and clinically </a:t>
            </a:r>
            <a:r>
              <a:rPr lang="en-US" sz="1800" b="1" dirty="0">
                <a:solidFill>
                  <a:prstClr val="black">
                    <a:lumMod val="65000"/>
                    <a:lumOff val="35000"/>
                  </a:prstClr>
                </a:solidFill>
                <a:latin typeface="Aptos" panose="020B0004020202020204" pitchFamily="34" charset="0"/>
                <a:cs typeface="Consolas" panose="020B0609020204030204" pitchFamily="49" charset="0"/>
              </a:rPr>
              <a:t>validate cancer digital twins</a:t>
            </a:r>
            <a:r>
              <a:rPr lang="en-US" sz="1800" dirty="0">
                <a:solidFill>
                  <a:prstClr val="black">
                    <a:lumMod val="65000"/>
                    <a:lumOff val="35000"/>
                  </a:prstClr>
                </a:solidFill>
                <a:latin typeface="Aptos" panose="020B0004020202020204" pitchFamily="34" charset="0"/>
                <a:cs typeface="Consolas" panose="020B0609020204030204" pitchFamily="49" charset="0"/>
              </a:rPr>
              <a:t> and </a:t>
            </a:r>
            <a:r>
              <a:rPr lang="en-US" sz="1800" b="1" dirty="0">
                <a:solidFill>
                  <a:prstClr val="black">
                    <a:lumMod val="65000"/>
                    <a:lumOff val="35000"/>
                  </a:prstClr>
                </a:solidFill>
                <a:latin typeface="Aptos" panose="020B0004020202020204" pitchFamily="34" charset="0"/>
                <a:cs typeface="Consolas" panose="020B0609020204030204" pitchFamily="49" charset="0"/>
              </a:rPr>
              <a:t>in silico clinical trials </a:t>
            </a:r>
            <a:r>
              <a:rPr lang="en-US" sz="1800" dirty="0">
                <a:solidFill>
                  <a:prstClr val="black">
                    <a:lumMod val="65000"/>
                    <a:lumOff val="35000"/>
                  </a:prstClr>
                </a:solidFill>
                <a:latin typeface="Aptos" panose="020B0004020202020204" pitchFamily="34" charset="0"/>
                <a:cs typeface="Consolas" panose="020B0609020204030204" pitchFamily="49" charset="0"/>
              </a:rPr>
              <a:t>through formal clinical studies.</a:t>
            </a:r>
          </a:p>
          <a:p>
            <a:pPr>
              <a:spcBef>
                <a:spcPts val="600"/>
              </a:spcBef>
              <a:defRPr/>
            </a:pPr>
            <a:r>
              <a:rPr lang="en-US" sz="1800" b="1" dirty="0">
                <a:solidFill>
                  <a:prstClr val="black">
                    <a:lumMod val="65000"/>
                    <a:lumOff val="35000"/>
                  </a:prstClr>
                </a:solidFill>
                <a:latin typeface="Aptos" panose="020B0004020202020204" pitchFamily="34" charset="0"/>
                <a:cs typeface="Consolas" panose="020B0609020204030204" pitchFamily="49" charset="0"/>
              </a:rPr>
              <a:t>Translate </a:t>
            </a:r>
            <a:r>
              <a:rPr lang="en-US" sz="1800" dirty="0">
                <a:solidFill>
                  <a:prstClr val="black">
                    <a:lumMod val="65000"/>
                    <a:lumOff val="35000"/>
                  </a:prstClr>
                </a:solidFill>
                <a:latin typeface="Aptos" panose="020B0004020202020204" pitchFamily="34" charset="0"/>
                <a:cs typeface="Consolas" panose="020B0609020204030204" pitchFamily="49" charset="0"/>
              </a:rPr>
              <a:t>cancer digital twins into </a:t>
            </a:r>
            <a:r>
              <a:rPr lang="en-US" sz="1800" b="1" dirty="0">
                <a:solidFill>
                  <a:prstClr val="black">
                    <a:lumMod val="65000"/>
                    <a:lumOff val="35000"/>
                  </a:prstClr>
                </a:solidFill>
                <a:latin typeface="Aptos" panose="020B0004020202020204" pitchFamily="34" charset="0"/>
                <a:cs typeface="Consolas" panose="020B0609020204030204" pitchFamily="49" charset="0"/>
              </a:rPr>
              <a:t>clinical practice </a:t>
            </a:r>
            <a:r>
              <a:rPr lang="en-US" sz="1800" dirty="0">
                <a:solidFill>
                  <a:prstClr val="black">
                    <a:lumMod val="65000"/>
                    <a:lumOff val="35000"/>
                  </a:prstClr>
                </a:solidFill>
                <a:latin typeface="Aptos" panose="020B0004020202020204" pitchFamily="34" charset="0"/>
                <a:cs typeface="Consolas" panose="020B0609020204030204" pitchFamily="49" charset="0"/>
              </a:rPr>
              <a:t>, following </a:t>
            </a:r>
            <a:r>
              <a:rPr lang="en-US" sz="1800" b="1" dirty="0">
                <a:solidFill>
                  <a:prstClr val="black">
                    <a:lumMod val="65000"/>
                    <a:lumOff val="35000"/>
                  </a:prstClr>
                </a:solidFill>
                <a:latin typeface="Aptos" panose="020B0004020202020204" pitchFamily="34" charset="0"/>
                <a:cs typeface="Consolas" panose="020B0609020204030204" pitchFamily="49" charset="0"/>
              </a:rPr>
              <a:t>regulatory certification    </a:t>
            </a:r>
          </a:p>
          <a:p>
            <a:pPr>
              <a:spcBef>
                <a:spcPts val="600"/>
              </a:spcBef>
              <a:defRPr/>
            </a:pPr>
            <a:r>
              <a:rPr lang="en-US" sz="1800" b="1" dirty="0">
                <a:solidFill>
                  <a:prstClr val="black">
                    <a:lumMod val="65000"/>
                    <a:lumOff val="35000"/>
                  </a:prstClr>
                </a:solidFill>
                <a:latin typeface="Aptos" panose="020B0004020202020204" pitchFamily="34" charset="0"/>
                <a:cs typeface="Consolas" panose="020B0609020204030204" pitchFamily="49" charset="0"/>
              </a:rPr>
              <a:t>Monitor</a:t>
            </a:r>
            <a:r>
              <a:rPr lang="en-US" sz="1800" dirty="0">
                <a:solidFill>
                  <a:prstClr val="black">
                    <a:lumMod val="65000"/>
                    <a:lumOff val="35000"/>
                  </a:prstClr>
                </a:solidFill>
                <a:latin typeface="Aptos" panose="020B0004020202020204" pitchFamily="34" charset="0"/>
                <a:cs typeface="Consolas" panose="020B0609020204030204" pitchFamily="49" charset="0"/>
              </a:rPr>
              <a:t> and </a:t>
            </a:r>
            <a:r>
              <a:rPr lang="en-US" sz="1800" b="1" dirty="0">
                <a:solidFill>
                  <a:prstClr val="black">
                    <a:lumMod val="65000"/>
                    <a:lumOff val="35000"/>
                  </a:prstClr>
                </a:solidFill>
                <a:latin typeface="Aptos" panose="020B0004020202020204" pitchFamily="34" charset="0"/>
                <a:cs typeface="Consolas" panose="020B0609020204030204" pitchFamily="49" charset="0"/>
              </a:rPr>
              <a:t>evaluate</a:t>
            </a:r>
            <a:r>
              <a:rPr lang="en-US" sz="1800" dirty="0">
                <a:solidFill>
                  <a:prstClr val="black">
                    <a:lumMod val="65000"/>
                    <a:lumOff val="35000"/>
                  </a:prstClr>
                </a:solidFill>
                <a:latin typeface="Aptos" panose="020B0004020202020204" pitchFamily="34" charset="0"/>
                <a:cs typeface="Consolas" panose="020B0609020204030204" pitchFamily="49" charset="0"/>
              </a:rPr>
              <a:t> the </a:t>
            </a:r>
            <a:r>
              <a:rPr lang="en-US" sz="1800" b="1" dirty="0">
                <a:solidFill>
                  <a:prstClr val="black">
                    <a:lumMod val="65000"/>
                    <a:lumOff val="35000"/>
                  </a:prstClr>
                </a:solidFill>
                <a:latin typeface="Aptos" panose="020B0004020202020204" pitchFamily="34" charset="0"/>
                <a:cs typeface="Consolas" panose="020B0609020204030204" pitchFamily="49" charset="0"/>
              </a:rPr>
              <a:t>clinical use </a:t>
            </a:r>
            <a:r>
              <a:rPr lang="en-US" sz="1800" dirty="0">
                <a:solidFill>
                  <a:prstClr val="black">
                    <a:lumMod val="65000"/>
                    <a:lumOff val="35000"/>
                  </a:prstClr>
                </a:solidFill>
                <a:latin typeface="Aptos" panose="020B0004020202020204" pitchFamily="34" charset="0"/>
                <a:cs typeface="Consolas" panose="020B0609020204030204" pitchFamily="49" charset="0"/>
              </a:rPr>
              <a:t>of certified cancer digital twins and </a:t>
            </a:r>
            <a:r>
              <a:rPr lang="en-US" sz="1800" b="1" dirty="0">
                <a:solidFill>
                  <a:prstClr val="black">
                    <a:lumMod val="65000"/>
                    <a:lumOff val="35000"/>
                  </a:prstClr>
                </a:solidFill>
                <a:latin typeface="Aptos" panose="020B0004020202020204" pitchFamily="34" charset="0"/>
                <a:cs typeface="Consolas" panose="020B0609020204030204" pitchFamily="49" charset="0"/>
              </a:rPr>
              <a:t>further exploit </a:t>
            </a:r>
            <a:r>
              <a:rPr lang="en-US" sz="1800" dirty="0">
                <a:solidFill>
                  <a:prstClr val="black">
                    <a:lumMod val="65000"/>
                    <a:lumOff val="35000"/>
                  </a:prstClr>
                </a:solidFill>
                <a:latin typeface="Aptos" panose="020B0004020202020204" pitchFamily="34" charset="0"/>
                <a:cs typeface="Consolas" panose="020B0609020204030204" pitchFamily="49" charset="0"/>
              </a:rPr>
              <a:t>the latter  for in </a:t>
            </a:r>
            <a:r>
              <a:rPr lang="en-US" sz="1800" b="1" dirty="0">
                <a:solidFill>
                  <a:prstClr val="black">
                    <a:lumMod val="65000"/>
                    <a:lumOff val="35000"/>
                  </a:prstClr>
                </a:solidFill>
                <a:latin typeface="Aptos" panose="020B0004020202020204" pitchFamily="34" charset="0"/>
                <a:cs typeface="Consolas" panose="020B0609020204030204" pitchFamily="49" charset="0"/>
              </a:rPr>
              <a:t>silico clinical trials </a:t>
            </a:r>
            <a:r>
              <a:rPr lang="en-US" sz="1800" dirty="0">
                <a:solidFill>
                  <a:prstClr val="black">
                    <a:lumMod val="65000"/>
                    <a:lumOff val="35000"/>
                  </a:prstClr>
                </a:solidFill>
                <a:latin typeface="Aptos" panose="020B0004020202020204" pitchFamily="34" charset="0"/>
                <a:cs typeface="Consolas" panose="020B0609020204030204" pitchFamily="49" charset="0"/>
              </a:rPr>
              <a:t>and broader </a:t>
            </a:r>
            <a:r>
              <a:rPr lang="en-US" sz="1800" b="1" dirty="0">
                <a:solidFill>
                  <a:prstClr val="black">
                    <a:lumMod val="65000"/>
                    <a:lumOff val="35000"/>
                  </a:prstClr>
                </a:solidFill>
                <a:latin typeface="Aptos" panose="020B0004020202020204" pitchFamily="34" charset="0"/>
                <a:cs typeface="Consolas" panose="020B0609020204030204" pitchFamily="49" charset="0"/>
              </a:rPr>
              <a:t>clinical research </a:t>
            </a:r>
          </a:p>
          <a:p>
            <a:pPr>
              <a:spcBef>
                <a:spcPts val="600"/>
              </a:spcBef>
              <a:defRPr/>
            </a:pPr>
            <a:r>
              <a:rPr lang="en-US" sz="1800" b="1" dirty="0">
                <a:solidFill>
                  <a:prstClr val="black">
                    <a:lumMod val="65000"/>
                    <a:lumOff val="35000"/>
                  </a:prstClr>
                </a:solidFill>
                <a:latin typeface="Aptos" panose="020B0004020202020204" pitchFamily="34" charset="0"/>
                <a:cs typeface="Consolas" panose="020B0609020204030204" pitchFamily="49" charset="0"/>
              </a:rPr>
              <a:t>Engage patients </a:t>
            </a:r>
            <a:r>
              <a:rPr lang="en-US" sz="1800" dirty="0">
                <a:solidFill>
                  <a:prstClr val="black">
                    <a:lumMod val="65000"/>
                    <a:lumOff val="35000"/>
                  </a:prstClr>
                </a:solidFill>
                <a:latin typeface="Aptos" panose="020B0004020202020204" pitchFamily="34" charset="0"/>
                <a:cs typeface="Consolas" panose="020B0609020204030204" pitchFamily="49" charset="0"/>
              </a:rPr>
              <a:t>and the </a:t>
            </a:r>
            <a:r>
              <a:rPr lang="en-US" sz="1800" b="1" dirty="0">
                <a:solidFill>
                  <a:prstClr val="black">
                    <a:lumMod val="65000"/>
                    <a:lumOff val="35000"/>
                  </a:prstClr>
                </a:solidFill>
                <a:latin typeface="Aptos" panose="020B0004020202020204" pitchFamily="34" charset="0"/>
                <a:cs typeface="Consolas" panose="020B0609020204030204" pitchFamily="49" charset="0"/>
              </a:rPr>
              <a:t>broader public</a:t>
            </a:r>
            <a:r>
              <a:rPr lang="en-US" sz="1800" dirty="0">
                <a:solidFill>
                  <a:prstClr val="black">
                    <a:lumMod val="65000"/>
                    <a:lumOff val="35000"/>
                  </a:prstClr>
                </a:solidFill>
                <a:latin typeface="Aptos" panose="020B0004020202020204" pitchFamily="34" charset="0"/>
                <a:cs typeface="Consolas" panose="020B0609020204030204" pitchFamily="49" charset="0"/>
              </a:rPr>
              <a:t> into the procedure of </a:t>
            </a:r>
            <a:r>
              <a:rPr lang="en-US" sz="1800" b="1" dirty="0">
                <a:solidFill>
                  <a:prstClr val="black">
                    <a:lumMod val="65000"/>
                    <a:lumOff val="35000"/>
                  </a:prstClr>
                </a:solidFill>
                <a:latin typeface="Aptos" panose="020B0004020202020204" pitchFamily="34" charset="0"/>
                <a:cs typeface="Consolas" panose="020B0609020204030204" pitchFamily="49" charset="0"/>
              </a:rPr>
              <a:t>acceptance of in silico methods </a:t>
            </a:r>
          </a:p>
        </p:txBody>
      </p:sp>
      <p:sp>
        <p:nvSpPr>
          <p:cNvPr id="6" name="Rectangle 5"/>
          <p:cNvSpPr/>
          <p:nvPr/>
        </p:nvSpPr>
        <p:spPr>
          <a:xfrm>
            <a:off x="1271587" y="935889"/>
            <a:ext cx="9715500" cy="1046440"/>
          </a:xfrm>
          <a:prstGeom prst="rect">
            <a:avLst/>
          </a:prstGeom>
        </p:spPr>
        <p:txBody>
          <a:bodyPr wrap="square">
            <a:spAutoFit/>
          </a:bodyPr>
          <a:lstStyle/>
          <a:p>
            <a:pPr lvl="0" algn="just">
              <a:buClr>
                <a:prstClr val="white"/>
              </a:buClr>
              <a:defRPr/>
            </a:pPr>
            <a:r>
              <a:rPr lang="en-US" b="1" dirty="0">
                <a:solidFill>
                  <a:prstClr val="black">
                    <a:lumMod val="65000"/>
                    <a:lumOff val="35000"/>
                  </a:prstClr>
                </a:solidFill>
                <a:latin typeface="Aptos" panose="020B0004020202020204" pitchFamily="34" charset="0"/>
                <a:cs typeface="Consolas" panose="020B0609020204030204" pitchFamily="49" charset="0"/>
              </a:rPr>
              <a:t>BROADER GOALS</a:t>
            </a:r>
          </a:p>
          <a:p>
            <a:pPr lvl="0" algn="just">
              <a:buClr>
                <a:prstClr val="white"/>
              </a:buClr>
              <a:defRPr/>
            </a:pPr>
            <a:endParaRPr lang="en-US" sz="800" b="1" dirty="0">
              <a:solidFill>
                <a:prstClr val="black">
                  <a:lumMod val="65000"/>
                  <a:lumOff val="35000"/>
                </a:prstClr>
              </a:solidFill>
              <a:latin typeface="Aptos" panose="020B0004020202020204" pitchFamily="34" charset="0"/>
              <a:cs typeface="Consolas" panose="020B0609020204030204" pitchFamily="49" charset="0"/>
            </a:endParaRPr>
          </a:p>
          <a:p>
            <a:pPr lvl="0" algn="just">
              <a:buClr>
                <a:prstClr val="white"/>
              </a:buClr>
              <a:defRPr/>
            </a:pPr>
            <a:r>
              <a:rPr lang="en-US" b="1" dirty="0">
                <a:solidFill>
                  <a:prstClr val="black">
                    <a:lumMod val="65000"/>
                    <a:lumOff val="35000"/>
                  </a:prstClr>
                </a:solidFill>
                <a:latin typeface="Aptos" panose="020B0004020202020204" pitchFamily="34" charset="0"/>
                <a:cs typeface="Consolas" panose="020B0609020204030204" pitchFamily="49" charset="0"/>
              </a:rPr>
              <a:t>Accelerate</a:t>
            </a:r>
            <a:r>
              <a:rPr lang="en-US" dirty="0">
                <a:solidFill>
                  <a:prstClr val="black">
                    <a:lumMod val="65000"/>
                    <a:lumOff val="35000"/>
                  </a:prstClr>
                </a:solidFill>
                <a:latin typeface="Aptos" panose="020B0004020202020204" pitchFamily="34" charset="0"/>
                <a:cs typeface="Consolas" panose="020B0609020204030204" pitchFamily="49" charset="0"/>
              </a:rPr>
              <a:t>, </a:t>
            </a:r>
            <a:r>
              <a:rPr lang="en-US" b="1" dirty="0">
                <a:solidFill>
                  <a:prstClr val="black">
                    <a:lumMod val="65000"/>
                    <a:lumOff val="35000"/>
                  </a:prstClr>
                </a:solidFill>
                <a:latin typeface="Aptos" panose="020B0004020202020204" pitchFamily="34" charset="0"/>
                <a:cs typeface="Consolas" panose="020B0609020204030204" pitchFamily="49" charset="0"/>
              </a:rPr>
              <a:t>optimize</a:t>
            </a:r>
            <a:r>
              <a:rPr lang="en-US" dirty="0">
                <a:solidFill>
                  <a:prstClr val="black">
                    <a:lumMod val="65000"/>
                    <a:lumOff val="35000"/>
                  </a:prstClr>
                </a:solidFill>
                <a:latin typeface="Aptos" panose="020B0004020202020204" pitchFamily="34" charset="0"/>
                <a:cs typeface="Consolas" panose="020B0609020204030204" pitchFamily="49" charset="0"/>
              </a:rPr>
              <a:t> and </a:t>
            </a:r>
            <a:r>
              <a:rPr lang="en-US" b="1" dirty="0">
                <a:solidFill>
                  <a:prstClr val="black">
                    <a:lumMod val="65000"/>
                    <a:lumOff val="35000"/>
                  </a:prstClr>
                </a:solidFill>
                <a:latin typeface="Aptos" panose="020B0004020202020204" pitchFamily="34" charset="0"/>
                <a:cs typeface="Consolas" panose="020B0609020204030204" pitchFamily="49" charset="0"/>
              </a:rPr>
              <a:t>personalize</a:t>
            </a:r>
            <a:r>
              <a:rPr lang="en-US" dirty="0">
                <a:solidFill>
                  <a:prstClr val="black">
                    <a:lumMod val="65000"/>
                    <a:lumOff val="35000"/>
                  </a:prstClr>
                </a:solidFill>
                <a:latin typeface="Aptos" panose="020B0004020202020204" pitchFamily="34" charset="0"/>
                <a:cs typeface="Consolas" panose="020B0609020204030204" pitchFamily="49" charset="0"/>
              </a:rPr>
              <a:t> </a:t>
            </a:r>
            <a:r>
              <a:rPr lang="en-US" b="1" dirty="0">
                <a:solidFill>
                  <a:prstClr val="black">
                    <a:lumMod val="65000"/>
                    <a:lumOff val="35000"/>
                  </a:prstClr>
                </a:solidFill>
                <a:latin typeface="Aptos" panose="020B0004020202020204" pitchFamily="34" charset="0"/>
                <a:cs typeface="Consolas" panose="020B0609020204030204" pitchFamily="49" charset="0"/>
              </a:rPr>
              <a:t>cancer treatment  </a:t>
            </a:r>
            <a:r>
              <a:rPr lang="en-US" dirty="0">
                <a:solidFill>
                  <a:prstClr val="black">
                    <a:lumMod val="65000"/>
                    <a:lumOff val="35000"/>
                  </a:prstClr>
                </a:solidFill>
                <a:latin typeface="Aptos" panose="020B0004020202020204" pitchFamily="34" charset="0"/>
                <a:cs typeface="Consolas" panose="020B0609020204030204" pitchFamily="49" charset="0"/>
              </a:rPr>
              <a:t>through the development, clinical validation, certification and clinical translation of </a:t>
            </a:r>
            <a:r>
              <a:rPr lang="en-US" b="1" dirty="0">
                <a:solidFill>
                  <a:prstClr val="black">
                    <a:lumMod val="65000"/>
                    <a:lumOff val="35000"/>
                  </a:prstClr>
                </a:solidFill>
                <a:latin typeface="Aptos" panose="020B0004020202020204" pitchFamily="34" charset="0"/>
                <a:cs typeface="Consolas" panose="020B0609020204030204" pitchFamily="49" charset="0"/>
              </a:rPr>
              <a:t>in silico methods  </a:t>
            </a:r>
          </a:p>
        </p:txBody>
      </p:sp>
      <p:sp>
        <p:nvSpPr>
          <p:cNvPr id="7" name="TextBox 6"/>
          <p:cNvSpPr txBox="1"/>
          <p:nvPr/>
        </p:nvSpPr>
        <p:spPr>
          <a:xfrm>
            <a:off x="2194823" y="167700"/>
            <a:ext cx="7010400" cy="584775"/>
          </a:xfrm>
          <a:prstGeom prst="rect">
            <a:avLst/>
          </a:prstGeom>
          <a:noFill/>
        </p:spPr>
        <p:txBody>
          <a:bodyPr wrap="square" rtlCol="0">
            <a:spAutoFit/>
          </a:bodyPr>
          <a:lstStyle/>
          <a:p>
            <a:pPr algn="r"/>
            <a:r>
              <a:rPr lang="en-US" sz="3200" b="1" dirty="0">
                <a:latin typeface="Aptos" panose="020B0004020202020204" pitchFamily="34" charset="0"/>
                <a:cs typeface="Consolas" panose="020B0609020204030204" pitchFamily="49" charset="0"/>
              </a:rPr>
              <a:t>Future visions and requirements </a:t>
            </a:r>
          </a:p>
        </p:txBody>
      </p:sp>
    </p:spTree>
    <p:extLst>
      <p:ext uri="{BB962C8B-B14F-4D97-AF65-F5344CB8AC3E}">
        <p14:creationId xmlns:p14="http://schemas.microsoft.com/office/powerpoint/2010/main" val="202812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B2F25-B519-3BB9-AFDD-A515B72F2C96}"/>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9BE4A45E-3CA1-8E5D-CF88-33E640695C61}"/>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366479CB-39CE-F3E7-E3A3-28C1C28716AB}"/>
              </a:ext>
            </a:extLst>
          </p:cNvPr>
          <p:cNvSpPr>
            <a:spLocks noGrp="1"/>
          </p:cNvSpPr>
          <p:nvPr>
            <p:ph type="sldNum" sz="quarter" idx="12"/>
          </p:nvPr>
        </p:nvSpPr>
        <p:spPr/>
        <p:txBody>
          <a:bodyPr/>
          <a:lstStyle/>
          <a:p>
            <a:fld id="{076B00C5-289B-45F3-9102-15A95B6079E9}" type="slidenum">
              <a:rPr lang="en-GB" smtClean="0"/>
              <a:pPr/>
              <a:t>27</a:t>
            </a:fld>
            <a:endParaRPr lang="en-GB" dirty="0"/>
          </a:p>
        </p:txBody>
      </p:sp>
      <p:sp>
        <p:nvSpPr>
          <p:cNvPr id="6" name="TextBox 5">
            <a:extLst>
              <a:ext uri="{FF2B5EF4-FFF2-40B4-BE49-F238E27FC236}">
                <a16:creationId xmlns:a16="http://schemas.microsoft.com/office/drawing/2014/main" id="{DD1159FD-0221-45C4-AEBA-A7738A12524D}"/>
              </a:ext>
            </a:extLst>
          </p:cNvPr>
          <p:cNvSpPr txBox="1"/>
          <p:nvPr/>
        </p:nvSpPr>
        <p:spPr>
          <a:xfrm>
            <a:off x="100012" y="133349"/>
            <a:ext cx="11991975" cy="6079613"/>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ACKNOWLEDGMENTS</a:t>
            </a:r>
          </a:p>
          <a:p>
            <a:pPr marL="0" marR="0" lvl="0" indent="0" algn="ctr"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endParaRPr kumimoji="0" lang="en-US" sz="1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just"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The contributions of all persons and organizations to the work presented or referred to in this lecture or to relevant supportive actions are duly acknowledged. An indicative list of collaborators, supporters and organizations is provided below. However, due to the very large number of collaborators and supporters (hundreds) across the globe as well as inevitable space limitations, in no way should this list be considered exhaustive.</a:t>
            </a: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endPar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RESEARCHERS FROM IN SILICO ONCOLOGY AND IN SILICO MEDICINE GROUP (PAST AND PRESENT) </a:t>
            </a:r>
            <a:r>
              <a:rPr kumimoji="0" lang="en-US" sz="120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NATIONAL TECHNICAL UNIVERSITY OF ATHENS (NTUA) </a:t>
            </a: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just"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Eleni Kolokotroni, Dimitra Dionysiou, Vassilis Antipas, Eleni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Georgiadi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Stavroula Giatili, Eleftherios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Ouzounoglou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Katerina Argyri, Nikolaos Christodoulou, Christos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Kyroudis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Nikolaos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Tousert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Vaggelis Chatzidimitriou,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Foteini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Panagiotidou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Stamatia Tsampa, Evangelia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Zacharaki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Fay Misichroni, Markos Antonopoulos,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Oraianthi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Fiste</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Maria Kalogeropoulou, Nikoletta Sofra, Nikolaos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Mouravlianski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Konstantinos Rizavas,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Michail</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Kozamanis</a:t>
            </a:r>
            <a:r>
              <a:rPr lang="en-US" sz="1200" dirty="0">
                <a:solidFill>
                  <a:srgbClr val="000000">
                    <a:lumMod val="75000"/>
                    <a:lumOff val="25000"/>
                  </a:srgbClr>
                </a:solidFill>
                <a:latin typeface="Aptos" panose="020B0004020202020204" pitchFamily="34" charset="0"/>
                <a:cs typeface="Consolas" panose="020B0609020204030204" pitchFamily="49" charset="0"/>
              </a:rPr>
              <a:t>,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numerous past diploma/MSc thesis students</a:t>
            </a:r>
            <a:r>
              <a:rPr lang="en-US" sz="1200" dirty="0">
                <a:solidFill>
                  <a:srgbClr val="000000">
                    <a:lumMod val="75000"/>
                    <a:lumOff val="25000"/>
                  </a:srgbClr>
                </a:solidFill>
                <a:latin typeface="Aptos" panose="020B0004020202020204" pitchFamily="34" charset="0"/>
                <a:cs typeface="Consolas" panose="020B0609020204030204" pitchFamily="49" charset="0"/>
              </a:rPr>
              <a:t> and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Nikolaos Uzunoglu</a:t>
            </a: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RESEARCHERS AND SUPPORTERS OUTSIDE IN SILICO ONCOLOGY AND IN SILICO MEDICINE GROUP, NATIONAL TECHNICAL UNIVERSITY OF ATHENS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(This is an incomplete list</a:t>
            </a:r>
            <a:r>
              <a:rPr lang="en-US" sz="1200" dirty="0">
                <a:solidFill>
                  <a:srgbClr val="000000">
                    <a:lumMod val="75000"/>
                    <a:lumOff val="25000"/>
                  </a:srgbClr>
                </a:solidFill>
                <a:latin typeface="Aptos" panose="020B0004020202020204" pitchFamily="34" charset="0"/>
                <a:cs typeface="Consolas" panose="020B0609020204030204" pitchFamily="49" charset="0"/>
              </a:rPr>
              <a:t>)</a:t>
            </a: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just"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Norbert Graf, Konstantinos Marias, Metin Akay, David Ingram, Ilias Iakovidis, Eckart Meese, Rainer Bohle, Nikolaos Zamboglou, Dimos Baltas, Werner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Duechting</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Thomas Deisboeck, Daniel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Gallahan</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Roger Dale, Georgios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Pissakas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Marcel Meyerheim, Werner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Audretsch</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Martin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Stanulla</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Olle</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Björk, Vangelis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Sakkalis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Elena Tsiporkova, Vassilios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Kouloulias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Stefaan van Gool, Caterina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Guiot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Feng Dong, Piotr Czauderna, Aran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Lunzer</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Robert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Belleman</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Melis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Juliusz</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Pukacki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Paula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Poikonen</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Saksela</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Ketti Mazzocco, Ruth Pat-Horenczyk, A. Folarin, Chariklia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Tziraki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J. Sabczynski,  Ravi Radhakrishnan, Kyriacos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Hatzaras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Marco Viceconti, Francesca Buffa,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Manolis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Tsiknakis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Dido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Yova</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Stelios Sfakianakis, Marius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Erdt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Alberto d’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Onofrio</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Peter Coveney, Debora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Testi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Giovanni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Erbacci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Jakko</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Aarnio</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Georgios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Potamias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Stefanos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Gouvras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Geogios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Manikis, Anca Bucur, Nikolaus Forgo, Konstantina Nikita, Dimitra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Kaklamani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Theodora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Varvarigou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Philippe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Büchler</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Christian May, J.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Zepp</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Domenico Gabriele, Brecht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Claerhout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Myrsini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Makropoulou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Haridimos Kondylakis, Daniel Abler, Kari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Tanderup</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Berta Sousa, Christine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Desmedt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Helen Byrne, Caterina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Guiot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Farhad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Rikhtegar</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Ioannis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Karatzanis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Corrina Hahn, Albino J. Oliveira-Maia, Isabel Manica, Elias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Glytsis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Ioannis Roumeliotis, Fatima Cardoso, Evangelos Karademas,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Stefen</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Renisch</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Dimitrios Soudris, Luca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Toldo</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Panagiotis Simos, Elisabetta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Munzone</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R.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Ronchaud</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Gretta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Pettini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Virginia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Sanchini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Johanna Mattson, Carl Blomqvist, A. Hoppe, Astrid Franz, Laura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Adamoli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Andreas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Persidis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C.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Veith</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Panagiotis Frangos, Ilan Roziner, Ilias Sachpazidis, Anca-Ligia Grosu, James Lyons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Weiler</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Lien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Solie</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M. Reyes,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Imme</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Petersen, R.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Kollek</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George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Fountzilas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Eleni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Fountzila</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Paris Kosmidis, Thanos Kosmidis, David Johnson, Steve McKeever, 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Marioli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Shifeng</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Wang, Xin Zhou, Kim Taylor, Eleni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Natsi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Lykourentzou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K. Kyriaki, Yuzuru Tanaka, M.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Synodinou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Ragnar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Bergström</a:t>
            </a:r>
            <a:r>
              <a:rPr lang="en-US" sz="1200" dirty="0">
                <a:solidFill>
                  <a:srgbClr val="000000">
                    <a:lumMod val="75000"/>
                    <a:lumOff val="25000"/>
                  </a:srgbClr>
                </a:solidFill>
                <a:latin typeface="Aptos" panose="020B0004020202020204" pitchFamily="34" charset="0"/>
                <a:cs typeface="Consolas" panose="020B0609020204030204" pitchFamily="49" charset="0"/>
              </a:rPr>
              <a:t>,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Gordon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Clapworthy</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Baoquan Liu, Emmanuel Protonotarios, </a:t>
            </a:r>
            <a:r>
              <a:rPr lang="en-US" sz="1200" dirty="0">
                <a:solidFill>
                  <a:srgbClr val="000000">
                    <a:lumMod val="75000"/>
                    <a:lumOff val="25000"/>
                  </a:srgbClr>
                </a:solidFill>
                <a:latin typeface="Aptos" panose="020B0004020202020204" pitchFamily="34" charset="0"/>
                <a:cs typeface="Consolas" panose="020B0609020204030204" pitchFamily="49" charset="0"/>
              </a:rPr>
              <a:t>Georgios Kostakos,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Jose Manuel Garcia, Maria Angeles Pérez Ansón, Simon Spohn,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Lisbet</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Geris, Martina Contin, Roberta Maggi, Constantinos Zamboglou,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Meletios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Athanasios Dimopoulos, Maria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Moschovi</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Thierry Marchal, Stelios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Kympouropoulos</a:t>
            </a:r>
            <a:endPar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endParaRPr>
          </a:p>
          <a:p>
            <a:pPr marL="0" marR="0" lvl="0" indent="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None/>
              <a:tabLst/>
              <a:defRPr/>
            </a:pPr>
            <a:r>
              <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Special thanks are due to the Hellenic State, the General Secretariat for Research and Innovation, Greece, the European Commission, EU, the European Parliament, EU, the National Cancer Institute – National Institutes of Health, USA, the  Virtual Physiological Human Institute and the Avicenna Alliance  - Association for Predictive Medicine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for providing funding and/or support. </a:t>
            </a:r>
            <a:r>
              <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The academic support and encouragement of ICCS-NTUA, ECE-NTUA and NTUA and their recent heads </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N. Uzunoglu, S.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Tzafestas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Y. Vassiliou, 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Psarras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[ICCS], D.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Tsamakis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N. Koziris, P.</a:t>
            </a:r>
            <a:r>
              <a:rPr lang="en-US" sz="1200" dirty="0">
                <a:solidFill>
                  <a:srgbClr val="000000">
                    <a:lumMod val="75000"/>
                    <a:lumOff val="25000"/>
                  </a:srgbClr>
                </a:solidFill>
                <a:latin typeface="Aptos" panose="020B0004020202020204" pitchFamily="34" charset="0"/>
                <a:cs typeface="Consolas" panose="020B0609020204030204" pitchFamily="49" charset="0"/>
              </a:rPr>
              <a:t> T</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sanakas</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[ECE] and A. Boudouvis, I, </a:t>
            </a:r>
            <a:r>
              <a:rPr kumimoji="0" lang="en-US" sz="1200" b="0" i="0" u="none" strike="noStrike" kern="1200" cap="none" spc="0" normalizeH="0" baseline="0" noProof="0" dirty="0" err="1">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Chatzigeorgiou</a:t>
            </a:r>
            <a:r>
              <a:rPr kumimoji="0" lang="en-US" sz="12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  [NTUA] </a:t>
            </a:r>
            <a:r>
              <a:rPr kumimoji="0" lang="en-US" sz="12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Consolas" panose="020B0609020204030204" pitchFamily="49" charset="0"/>
              </a:rPr>
              <a:t>are duly acknowledged.</a:t>
            </a:r>
          </a:p>
        </p:txBody>
      </p:sp>
    </p:spTree>
    <p:extLst>
      <p:ext uri="{BB962C8B-B14F-4D97-AF65-F5344CB8AC3E}">
        <p14:creationId xmlns:p14="http://schemas.microsoft.com/office/powerpoint/2010/main" val="2239063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286922-0CC0-3241-7886-4CCA8038971A}"/>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5E9A1C5E-D97F-ABEF-ED71-F7C988132523}"/>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B3F4CA18-B0E9-112B-F95E-A5184FAD0071}"/>
              </a:ext>
            </a:extLst>
          </p:cNvPr>
          <p:cNvSpPr>
            <a:spLocks noGrp="1"/>
          </p:cNvSpPr>
          <p:nvPr>
            <p:ph type="sldNum" sz="quarter" idx="12"/>
          </p:nvPr>
        </p:nvSpPr>
        <p:spPr/>
        <p:txBody>
          <a:bodyPr/>
          <a:lstStyle/>
          <a:p>
            <a:fld id="{076B00C5-289B-45F3-9102-15A95B6079E9}" type="slidenum">
              <a:rPr lang="en-GB" smtClean="0"/>
              <a:pPr/>
              <a:t>28</a:t>
            </a:fld>
            <a:endParaRPr lang="en-GB" dirty="0"/>
          </a:p>
        </p:txBody>
      </p:sp>
      <p:sp>
        <p:nvSpPr>
          <p:cNvPr id="5" name="Title 1">
            <a:extLst>
              <a:ext uri="{FF2B5EF4-FFF2-40B4-BE49-F238E27FC236}">
                <a16:creationId xmlns:a16="http://schemas.microsoft.com/office/drawing/2014/main" id="{6C9191E7-EECC-8549-8E60-43A7C047143F}"/>
              </a:ext>
            </a:extLst>
          </p:cNvPr>
          <p:cNvSpPr txBox="1">
            <a:spLocks/>
          </p:cNvSpPr>
          <p:nvPr/>
        </p:nvSpPr>
        <p:spPr>
          <a:xfrm>
            <a:off x="1869670" y="155996"/>
            <a:ext cx="9998480" cy="535238"/>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800" b="1" dirty="0">
                <a:latin typeface="Aptos" panose="020B0004020202020204" pitchFamily="34" charset="0"/>
                <a:cs typeface="Consolas" panose="020B0609020204030204" pitchFamily="49" charset="0"/>
              </a:rPr>
              <a:t>ACKNOWLEDGEMENTS  - Medical schools and clinical </a:t>
            </a:r>
            <a:r>
              <a:rPr lang="en-US" sz="1800" b="1" dirty="0" err="1">
                <a:latin typeface="Aptos" panose="020B0004020202020204" pitchFamily="34" charset="0"/>
                <a:cs typeface="Consolas" panose="020B0609020204030204" pitchFamily="49" charset="0"/>
              </a:rPr>
              <a:t>centres</a:t>
            </a:r>
            <a:r>
              <a:rPr lang="en-US" sz="1800" b="1" dirty="0">
                <a:latin typeface="Aptos" panose="020B0004020202020204" pitchFamily="34" charset="0"/>
                <a:cs typeface="Consolas" panose="020B0609020204030204" pitchFamily="49" charset="0"/>
              </a:rPr>
              <a:t> with which  In Silico Oncology and In Silico Medicine Group, ICCS, ECE, National Technical University of Athens, has collaborated so far  </a:t>
            </a:r>
          </a:p>
        </p:txBody>
      </p:sp>
      <p:sp>
        <p:nvSpPr>
          <p:cNvPr id="6" name="Content Placeholder 2">
            <a:extLst>
              <a:ext uri="{FF2B5EF4-FFF2-40B4-BE49-F238E27FC236}">
                <a16:creationId xmlns:a16="http://schemas.microsoft.com/office/drawing/2014/main" id="{FB28B4D4-E751-974B-1444-49EE020150BF}"/>
              </a:ext>
            </a:extLst>
          </p:cNvPr>
          <p:cNvSpPr txBox="1">
            <a:spLocks/>
          </p:cNvSpPr>
          <p:nvPr/>
        </p:nvSpPr>
        <p:spPr>
          <a:xfrm>
            <a:off x="1869670" y="743869"/>
            <a:ext cx="9207905" cy="5715916"/>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and Hospital, University of Saarland, Homburg, Germany</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Harvard Medical School, Boston, USA</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Massachusetts General Hospital, Boston, USA</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Imperial College London, London, UK</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of Hannover (MHH) and Hospital, Hannover, Germany</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Department of Oncology, University of Oxford, Oxford, UK</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and Hospital, University of Helsinki, Helsinki, Finland</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and Hospital,  University of Aarhus, </a:t>
            </a:r>
            <a:r>
              <a:rPr lang="en-US" sz="1400" dirty="0" err="1">
                <a:latin typeface="Aptos" panose="020B0004020202020204" pitchFamily="34" charset="0"/>
                <a:cs typeface="Consolas" panose="020B0609020204030204" pitchFamily="49" charset="0"/>
              </a:rPr>
              <a:t>Aarchus</a:t>
            </a:r>
            <a:r>
              <a:rPr lang="en-US" sz="1400" dirty="0">
                <a:latin typeface="Aptos" panose="020B0004020202020204" pitchFamily="34" charset="0"/>
                <a:cs typeface="Consolas" panose="020B0609020204030204" pitchFamily="49" charset="0"/>
              </a:rPr>
              <a:t>, Denmark</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and Hospital, University of Freiburg, Freiburg, Germany</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School of Social Work and Social Welfare, The Hebrew University of Jerusalem, Jerusalem,  Israel</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European Institute of Oncology, Milan, Italy</a:t>
            </a:r>
          </a:p>
          <a:p>
            <a:pPr>
              <a:lnSpc>
                <a:spcPct val="100000"/>
              </a:lnSpc>
              <a:spcBef>
                <a:spcPts val="0"/>
              </a:spcBef>
              <a:spcAft>
                <a:spcPts val="0"/>
              </a:spcAft>
              <a:buFont typeface="Arial" panose="020B0604020202020204" pitchFamily="34" charset="0"/>
              <a:buChar char="•"/>
            </a:pPr>
            <a:r>
              <a:rPr lang="en-US" sz="1400" dirty="0" err="1">
                <a:latin typeface="Aptos" panose="020B0004020202020204" pitchFamily="34" charset="0"/>
                <a:cs typeface="Consolas" panose="020B0609020204030204" pitchFamily="49" charset="0"/>
              </a:rPr>
              <a:t>Klinikun</a:t>
            </a:r>
            <a:r>
              <a:rPr lang="en-US" sz="1400" dirty="0">
                <a:latin typeface="Aptos" panose="020B0004020202020204" pitchFamily="34" charset="0"/>
                <a:cs typeface="Consolas" panose="020B0609020204030204" pitchFamily="49" charset="0"/>
              </a:rPr>
              <a:t> Offenbach, Offenbach, Germany</a:t>
            </a:r>
          </a:p>
          <a:p>
            <a:pPr>
              <a:lnSpc>
                <a:spcPct val="100000"/>
              </a:lnSpc>
              <a:spcBef>
                <a:spcPts val="0"/>
              </a:spcBef>
              <a:spcAft>
                <a:spcPts val="0"/>
              </a:spcAft>
              <a:buFont typeface="Arial" panose="020B0604020202020204" pitchFamily="34" charset="0"/>
              <a:buChar char="•"/>
            </a:pPr>
            <a:r>
              <a:rPr lang="en-US" sz="1400" dirty="0" err="1">
                <a:latin typeface="Aptos" panose="020B0004020202020204" pitchFamily="34" charset="0"/>
                <a:cs typeface="Consolas" panose="020B0609020204030204" pitchFamily="49" charset="0"/>
              </a:rPr>
              <a:t>Champalimaud</a:t>
            </a:r>
            <a:r>
              <a:rPr lang="en-US" sz="1400" dirty="0">
                <a:latin typeface="Aptos" panose="020B0004020202020204" pitchFamily="34" charset="0"/>
                <a:cs typeface="Consolas" panose="020B0609020204030204" pitchFamily="49" charset="0"/>
              </a:rPr>
              <a:t> Foundation, Lisbon, Portugal</a:t>
            </a:r>
          </a:p>
          <a:p>
            <a:pPr>
              <a:lnSpc>
                <a:spcPct val="100000"/>
              </a:lnSpc>
              <a:spcBef>
                <a:spcPts val="0"/>
              </a:spcBef>
              <a:spcAft>
                <a:spcPts val="0"/>
              </a:spcAft>
              <a:buFont typeface="Arial" panose="020B0604020202020204" pitchFamily="34" charset="0"/>
              <a:buChar char="•"/>
            </a:pPr>
            <a:r>
              <a:rPr lang="en-US" sz="1400" dirty="0" err="1">
                <a:latin typeface="Aptos" panose="020B0004020202020204" pitchFamily="34" charset="0"/>
                <a:cs typeface="Consolas" panose="020B0609020204030204" pitchFamily="49" charset="0"/>
              </a:rPr>
              <a:t>Institut</a:t>
            </a:r>
            <a:r>
              <a:rPr lang="en-US" sz="1400" dirty="0">
                <a:latin typeface="Aptos" panose="020B0004020202020204" pitchFamily="34" charset="0"/>
                <a:cs typeface="Consolas" panose="020B0609020204030204" pitchFamily="49" charset="0"/>
              </a:rPr>
              <a:t> des </a:t>
            </a:r>
            <a:r>
              <a:rPr lang="en-US" sz="1400" dirty="0" err="1">
                <a:latin typeface="Aptos" panose="020B0004020202020204" pitchFamily="34" charset="0"/>
                <a:cs typeface="Consolas" panose="020B0609020204030204" pitchFamily="49" charset="0"/>
              </a:rPr>
              <a:t>Tumeurs</a:t>
            </a:r>
            <a:r>
              <a:rPr lang="en-US" sz="1400" dirty="0">
                <a:latin typeface="Aptos" panose="020B0004020202020204" pitchFamily="34" charset="0"/>
                <a:cs typeface="Consolas" panose="020B0609020204030204" pitchFamily="49" charset="0"/>
              </a:rPr>
              <a:t> Jules Bordet, Brussels, Belgium</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National and </a:t>
            </a:r>
            <a:r>
              <a:rPr lang="en-US" sz="1400" dirty="0" err="1">
                <a:latin typeface="Aptos" panose="020B0004020202020204" pitchFamily="34" charset="0"/>
                <a:cs typeface="Consolas" panose="020B0609020204030204" pitchFamily="49" charset="0"/>
              </a:rPr>
              <a:t>Kapodistrian</a:t>
            </a:r>
            <a:r>
              <a:rPr lang="en-US" sz="1400" dirty="0">
                <a:latin typeface="Aptos" panose="020B0004020202020204" pitchFamily="34" charset="0"/>
                <a:cs typeface="Consolas" panose="020B0609020204030204" pitchFamily="49" charset="0"/>
              </a:rPr>
              <a:t> University of Athens, Athens, Greece</a:t>
            </a:r>
            <a:endParaRPr lang="el-GR" sz="1400" dirty="0">
              <a:latin typeface="Aptos" panose="020B0004020202020204" pitchFamily="34" charset="0"/>
              <a:cs typeface="Consolas" panose="020B0609020204030204" pitchFamily="49" charset="0"/>
            </a:endParaRP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University of Crete, Heraklion, Greece</a:t>
            </a:r>
            <a:r>
              <a:rPr lang="el-GR" sz="1400" dirty="0">
                <a:latin typeface="Aptos" panose="020B0004020202020204" pitchFamily="34" charset="0"/>
                <a:cs typeface="Consolas" panose="020B0609020204030204" pitchFamily="49" charset="0"/>
              </a:rPr>
              <a:t> </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Saint </a:t>
            </a:r>
            <a:r>
              <a:rPr lang="en-US" sz="1400" dirty="0" err="1">
                <a:latin typeface="Aptos" panose="020B0004020202020204" pitchFamily="34" charset="0"/>
                <a:cs typeface="Consolas" panose="020B0609020204030204" pitchFamily="49" charset="0"/>
              </a:rPr>
              <a:t>Savvas</a:t>
            </a:r>
            <a:r>
              <a:rPr lang="en-US" sz="1400" dirty="0">
                <a:latin typeface="Aptos" panose="020B0004020202020204" pitchFamily="34" charset="0"/>
                <a:cs typeface="Consolas" panose="020B0609020204030204" pitchFamily="49" charset="0"/>
              </a:rPr>
              <a:t> Hospital, Athens, Greece</a:t>
            </a:r>
            <a:endParaRPr lang="el-GR" sz="1400" dirty="0">
              <a:latin typeface="Aptos" panose="020B0004020202020204" pitchFamily="34" charset="0"/>
              <a:cs typeface="Consolas" panose="020B0609020204030204" pitchFamily="49" charset="0"/>
            </a:endParaRP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Saint Sophia Children’s Hospital, Athens, Greece</a:t>
            </a:r>
            <a:endParaRPr lang="el-GR" sz="1400" dirty="0">
              <a:latin typeface="Aptos" panose="020B0004020202020204" pitchFamily="34" charset="0"/>
              <a:cs typeface="Consolas" panose="020B0609020204030204" pitchFamily="49" charset="0"/>
            </a:endParaRP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Metaxa Hospital, Piraeus, Greece</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HYGEIA Medical Centre, Athens, Greece</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German Oncology Centre, Limassol, Cyprus</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Medical School and Hospital, Catholic University of Leuven, Leuven, Belgium</a:t>
            </a:r>
          </a:p>
          <a:p>
            <a:pPr>
              <a:lnSpc>
                <a:spcPct val="100000"/>
              </a:lnSpc>
              <a:spcBef>
                <a:spcPts val="0"/>
              </a:spcBef>
              <a:spcAft>
                <a:spcPts val="0"/>
              </a:spcAft>
              <a:buFont typeface="Arial" panose="020B0604020202020204" pitchFamily="34" charset="0"/>
              <a:buChar char="•"/>
            </a:pPr>
            <a:r>
              <a:rPr lang="en-US" sz="1400" dirty="0" err="1">
                <a:latin typeface="Aptos" panose="020B0004020202020204" pitchFamily="34" charset="0"/>
                <a:cs typeface="Consolas" panose="020B0609020204030204" pitchFamily="49" charset="0"/>
              </a:rPr>
              <a:t>Candiolo</a:t>
            </a:r>
            <a:r>
              <a:rPr lang="en-US" sz="1400" dirty="0">
                <a:latin typeface="Aptos" panose="020B0004020202020204" pitchFamily="34" charset="0"/>
                <a:cs typeface="Consolas" panose="020B0609020204030204" pitchFamily="49" charset="0"/>
              </a:rPr>
              <a:t> Cancer Institute- FPO-IRCCS, Department of Radiology, </a:t>
            </a:r>
            <a:r>
              <a:rPr lang="en-US" sz="1400" dirty="0" err="1">
                <a:latin typeface="Aptos" panose="020B0004020202020204" pitchFamily="34" charset="0"/>
                <a:cs typeface="Consolas" panose="020B0609020204030204" pitchFamily="49" charset="0"/>
              </a:rPr>
              <a:t>Candiolo</a:t>
            </a:r>
            <a:r>
              <a:rPr lang="en-US" sz="1400" dirty="0">
                <a:latin typeface="Aptos" panose="020B0004020202020204" pitchFamily="34" charset="0"/>
                <a:cs typeface="Consolas" panose="020B0609020204030204" pitchFamily="49" charset="0"/>
              </a:rPr>
              <a:t>, Turin, Italy</a:t>
            </a:r>
          </a:p>
          <a:p>
            <a:pPr>
              <a:lnSpc>
                <a:spcPct val="100000"/>
              </a:lnSpc>
              <a:spcBef>
                <a:spcPts val="0"/>
              </a:spcBef>
              <a:spcAft>
                <a:spcPts val="0"/>
              </a:spcAft>
              <a:buFont typeface="Arial" panose="020B0604020202020204" pitchFamily="34" charset="0"/>
              <a:buChar char="•"/>
            </a:pPr>
            <a:r>
              <a:rPr lang="it-IT" sz="1400" dirty="0">
                <a:latin typeface="Aptos" panose="020B0004020202020204" pitchFamily="34" charset="0"/>
                <a:cs typeface="Consolas" panose="020B0609020204030204" pitchFamily="49" charset="0"/>
              </a:rPr>
              <a:t>Città della Salute e della Scienza Hospital, University of Torino, Turin, Italy</a:t>
            </a:r>
          </a:p>
          <a:p>
            <a:pPr>
              <a:lnSpc>
                <a:spcPct val="100000"/>
              </a:lnSpc>
              <a:spcBef>
                <a:spcPts val="0"/>
              </a:spcBef>
              <a:spcAft>
                <a:spcPts val="0"/>
              </a:spcAft>
              <a:buFont typeface="Arial" panose="020B0604020202020204" pitchFamily="34" charset="0"/>
              <a:buChar char="•"/>
            </a:pPr>
            <a:r>
              <a:rPr lang="it-IT" sz="1400" dirty="0">
                <a:latin typeface="Aptos" panose="020B0004020202020204" pitchFamily="34" charset="0"/>
                <a:cs typeface="Consolas" panose="020B0609020204030204" pitchFamily="49" charset="0"/>
              </a:rPr>
              <a:t>IOZK – Immuno-Oncological Centre Cologne, Cologne, Germany </a:t>
            </a:r>
            <a:r>
              <a:rPr lang="en-US" sz="1400" dirty="0">
                <a:latin typeface="Aptos" panose="020B0004020202020204" pitchFamily="34" charset="0"/>
                <a:cs typeface="Consolas" panose="020B0609020204030204" pitchFamily="49" charset="0"/>
              </a:rPr>
              <a:t> </a:t>
            </a:r>
          </a:p>
          <a:p>
            <a:pPr>
              <a:lnSpc>
                <a:spcPct val="100000"/>
              </a:lnSpc>
              <a:spcBef>
                <a:spcPts val="0"/>
              </a:spcBef>
              <a:spcAft>
                <a:spcPts val="0"/>
              </a:spcAft>
              <a:buFont typeface="Arial" panose="020B0604020202020204" pitchFamily="34" charset="0"/>
              <a:buChar char="•"/>
            </a:pPr>
            <a:r>
              <a:rPr lang="en-US" sz="1400" dirty="0">
                <a:latin typeface="Aptos" panose="020B0004020202020204" pitchFamily="34" charset="0"/>
                <a:cs typeface="Consolas" panose="020B0609020204030204" pitchFamily="49" charset="0"/>
              </a:rPr>
              <a:t>Faculty of Medicine, University of Kiel and University Hospital, Kiel, Germany</a:t>
            </a:r>
          </a:p>
          <a:p>
            <a:pPr marL="0" indent="0">
              <a:lnSpc>
                <a:spcPct val="100000"/>
              </a:lnSpc>
              <a:spcBef>
                <a:spcPts val="0"/>
              </a:spcBef>
              <a:spcAft>
                <a:spcPts val="0"/>
              </a:spcAft>
            </a:pPr>
            <a:endParaRPr lang="en-US" sz="1150" dirty="0">
              <a:latin typeface="Aptos" panose="020B0004020202020204" pitchFamily="34" charset="0"/>
              <a:cs typeface="Consolas" panose="020B0609020204030204" pitchFamily="49" charset="0"/>
            </a:endParaRPr>
          </a:p>
          <a:p>
            <a:pPr marL="0" indent="0">
              <a:lnSpc>
                <a:spcPct val="100000"/>
              </a:lnSpc>
              <a:spcBef>
                <a:spcPts val="0"/>
              </a:spcBef>
              <a:spcAft>
                <a:spcPts val="0"/>
              </a:spcAft>
              <a:buFont typeface="Calibri" panose="020F0502020204030204" pitchFamily="34" charset="0"/>
              <a:buNone/>
            </a:pPr>
            <a:endParaRPr lang="en-US" sz="1100" dirty="0">
              <a:latin typeface="Aptos" panose="020B0004020202020204" pitchFamily="34" charset="0"/>
              <a:cs typeface="Consolas" panose="020B0609020204030204" pitchFamily="49" charset="0"/>
            </a:endParaRPr>
          </a:p>
        </p:txBody>
      </p:sp>
    </p:spTree>
    <p:extLst>
      <p:ext uri="{BB962C8B-B14F-4D97-AF65-F5344CB8AC3E}">
        <p14:creationId xmlns:p14="http://schemas.microsoft.com/office/powerpoint/2010/main" val="2443145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BD54C4-2D18-AE50-D884-4F6BF7FAA26A}"/>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AA798474-4C63-EB07-21A3-20D24B8FBA5D}"/>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45DD7180-28C4-01A5-9E07-1EC087A303B5}"/>
              </a:ext>
            </a:extLst>
          </p:cNvPr>
          <p:cNvSpPr>
            <a:spLocks noGrp="1"/>
          </p:cNvSpPr>
          <p:nvPr>
            <p:ph type="sldNum" sz="quarter" idx="12"/>
          </p:nvPr>
        </p:nvSpPr>
        <p:spPr/>
        <p:txBody>
          <a:bodyPr/>
          <a:lstStyle/>
          <a:p>
            <a:fld id="{076B00C5-289B-45F3-9102-15A95B6079E9}" type="slidenum">
              <a:rPr lang="en-GB" smtClean="0"/>
              <a:pPr/>
              <a:t>29</a:t>
            </a:fld>
            <a:endParaRPr lang="en-GB" dirty="0"/>
          </a:p>
        </p:txBody>
      </p:sp>
      <p:sp>
        <p:nvSpPr>
          <p:cNvPr id="5" name="Title 1">
            <a:extLst>
              <a:ext uri="{FF2B5EF4-FFF2-40B4-BE49-F238E27FC236}">
                <a16:creationId xmlns:a16="http://schemas.microsoft.com/office/drawing/2014/main" id="{7E09DF37-F5B5-D4FA-51D9-7CAE3DBCE567}"/>
              </a:ext>
            </a:extLst>
          </p:cNvPr>
          <p:cNvSpPr txBox="1">
            <a:spLocks/>
          </p:cNvSpPr>
          <p:nvPr/>
        </p:nvSpPr>
        <p:spPr>
          <a:xfrm>
            <a:off x="3248026" y="2286000"/>
            <a:ext cx="4895850" cy="11430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latin typeface="Consolas" panose="020B0609020204030204" pitchFamily="49" charset="0"/>
                <a:cs typeface="Consolas" panose="020B0609020204030204" pitchFamily="49" charset="0"/>
              </a:rPr>
              <a:t>Thank you</a:t>
            </a:r>
            <a:br>
              <a:rPr lang="en-US" sz="6000" b="1" dirty="0">
                <a:latin typeface="Consolas" panose="020B0609020204030204" pitchFamily="49" charset="0"/>
                <a:cs typeface="Consolas" panose="020B0609020204030204" pitchFamily="49" charset="0"/>
              </a:rPr>
            </a:br>
            <a:r>
              <a:rPr lang="el-GR" sz="6000" b="1" dirty="0">
                <a:latin typeface="Consolas" panose="020B0609020204030204" pitchFamily="49" charset="0"/>
                <a:cs typeface="Consolas" panose="020B0609020204030204" pitchFamily="49" charset="0"/>
              </a:rPr>
              <a:t>Ευχαριστώ</a:t>
            </a:r>
            <a:endParaRPr lang="en-US" sz="6000" b="1"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9000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4B5-FAED-7E30-8B20-8BEBED3697C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D5510FE-54F3-5F3A-622A-ED62224E8822}"/>
              </a:ext>
            </a:extLst>
          </p:cNvPr>
          <p:cNvSpPr>
            <a:spLocks noGrp="1"/>
          </p:cNvSpPr>
          <p:nvPr>
            <p:ph type="dt" sz="half" idx="10"/>
          </p:nvPr>
        </p:nvSpPr>
        <p:spPr/>
        <p:txBody>
          <a:bodyPr/>
          <a:lstStyle/>
          <a:p>
            <a:r>
              <a:rPr lang="en-US"/>
              <a:t>21/02/2024</a:t>
            </a:r>
            <a:endParaRPr lang="en-US" dirty="0"/>
          </a:p>
        </p:txBody>
      </p:sp>
      <p:sp>
        <p:nvSpPr>
          <p:cNvPr id="3" name="Footer Placeholder 2">
            <a:extLst>
              <a:ext uri="{FF2B5EF4-FFF2-40B4-BE49-F238E27FC236}">
                <a16:creationId xmlns:a16="http://schemas.microsoft.com/office/drawing/2014/main" id="{69EC9B5A-897A-6C40-3D60-CF10D1914ABD}"/>
              </a:ext>
            </a:extLst>
          </p:cNvPr>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a:extLst>
              <a:ext uri="{FF2B5EF4-FFF2-40B4-BE49-F238E27FC236}">
                <a16:creationId xmlns:a16="http://schemas.microsoft.com/office/drawing/2014/main" id="{F248F8E2-141E-4147-DBE3-743CD99E2CD8}"/>
              </a:ext>
            </a:extLst>
          </p:cNvPr>
          <p:cNvSpPr>
            <a:spLocks noGrp="1"/>
          </p:cNvSpPr>
          <p:nvPr>
            <p:ph type="sldNum" sz="quarter" idx="12"/>
          </p:nvPr>
        </p:nvSpPr>
        <p:spPr/>
        <p:txBody>
          <a:bodyPr/>
          <a:lstStyle/>
          <a:p>
            <a:fld id="{87329EB4-1CFF-4B1B-B79B-E1336FCF1674}" type="slidenum">
              <a:rPr lang="en-US" smtClean="0"/>
              <a:t>3</a:t>
            </a:fld>
            <a:endParaRPr lang="en-US"/>
          </a:p>
        </p:txBody>
      </p:sp>
      <p:pic>
        <p:nvPicPr>
          <p:cNvPr id="5" name="Picture 4">
            <a:extLst>
              <a:ext uri="{FF2B5EF4-FFF2-40B4-BE49-F238E27FC236}">
                <a16:creationId xmlns:a16="http://schemas.microsoft.com/office/drawing/2014/main" id="{43F79F4D-73C3-24E0-CEEB-FB682E7E9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354" y="1280677"/>
            <a:ext cx="3989136" cy="4772190"/>
          </a:xfrm>
          <a:prstGeom prst="rect">
            <a:avLst/>
          </a:prstGeom>
        </p:spPr>
      </p:pic>
      <p:sp>
        <p:nvSpPr>
          <p:cNvPr id="6" name="TextBox 5">
            <a:extLst>
              <a:ext uri="{FF2B5EF4-FFF2-40B4-BE49-F238E27FC236}">
                <a16:creationId xmlns:a16="http://schemas.microsoft.com/office/drawing/2014/main" id="{58C7B35D-4AA6-9C19-3381-DBA49856B5AE}"/>
              </a:ext>
            </a:extLst>
          </p:cNvPr>
          <p:cNvSpPr txBox="1"/>
          <p:nvPr/>
        </p:nvSpPr>
        <p:spPr>
          <a:xfrm>
            <a:off x="6401581" y="5309686"/>
            <a:ext cx="5191932" cy="738664"/>
          </a:xfrm>
          <a:prstGeom prst="rect">
            <a:avLst/>
          </a:prstGeom>
          <a:noFill/>
        </p:spPr>
        <p:txBody>
          <a:bodyPr wrap="square" rtlCol="0">
            <a:spAutoFit/>
          </a:bodyPr>
          <a:lstStyle/>
          <a:p>
            <a:r>
              <a:rPr lang="en-US" sz="1400" dirty="0">
                <a:solidFill>
                  <a:srgbClr val="FF0066"/>
                </a:solidFill>
                <a:latin typeface="Aptos" panose="020B0004020202020204" pitchFamily="34" charset="0"/>
                <a:cs typeface="Consolas" panose="020B0609020204030204" pitchFamily="49" charset="0"/>
                <a:hlinkClick r:id="rId3"/>
              </a:rPr>
              <a:t>https://research-and-innovation.ec.europa.eu/funding/funding-opportunities/funding-programmes-and-open-calls/horizon-europe/eu-missions-horizon-europe/eu-mission-cancer_en</a:t>
            </a:r>
            <a:endParaRPr lang="en-US" sz="1400" dirty="0">
              <a:solidFill>
                <a:srgbClr val="FF0066"/>
              </a:solidFill>
              <a:latin typeface="Aptos" panose="020B0004020202020204" pitchFamily="34" charset="0"/>
              <a:cs typeface="Consolas" panose="020B0609020204030204" pitchFamily="49" charset="0"/>
            </a:endParaRPr>
          </a:p>
        </p:txBody>
      </p:sp>
      <p:sp>
        <p:nvSpPr>
          <p:cNvPr id="7" name="TextBox 6">
            <a:extLst>
              <a:ext uri="{FF2B5EF4-FFF2-40B4-BE49-F238E27FC236}">
                <a16:creationId xmlns:a16="http://schemas.microsoft.com/office/drawing/2014/main" id="{F12E87E8-88CA-829C-E731-4B84842EAA4F}"/>
              </a:ext>
            </a:extLst>
          </p:cNvPr>
          <p:cNvSpPr txBox="1"/>
          <p:nvPr/>
        </p:nvSpPr>
        <p:spPr>
          <a:xfrm>
            <a:off x="1173139" y="33090"/>
            <a:ext cx="10594974" cy="1077218"/>
          </a:xfrm>
          <a:prstGeom prst="rect">
            <a:avLst/>
          </a:prstGeom>
          <a:noFill/>
        </p:spPr>
        <p:txBody>
          <a:bodyPr wrap="square" rtlCol="0">
            <a:spAutoFit/>
          </a:bodyPr>
          <a:lstStyle/>
          <a:p>
            <a:r>
              <a:rPr lang="en-US" sz="3200" b="1" dirty="0">
                <a:latin typeface="Aptos" panose="020B0004020202020204" pitchFamily="34" charset="0"/>
              </a:rPr>
              <a:t>Cancer research: one of the research missions  of the European Commission </a:t>
            </a:r>
            <a:endParaRPr lang="en-GB" sz="3200" b="1" dirty="0">
              <a:latin typeface="Aptos" panose="020B0004020202020204" pitchFamily="34" charset="0"/>
            </a:endParaRPr>
          </a:p>
        </p:txBody>
      </p:sp>
      <p:sp>
        <p:nvSpPr>
          <p:cNvPr id="8" name="TextBox 7">
            <a:extLst>
              <a:ext uri="{FF2B5EF4-FFF2-40B4-BE49-F238E27FC236}">
                <a16:creationId xmlns:a16="http://schemas.microsoft.com/office/drawing/2014/main" id="{C9FB8A3D-BDD6-99BD-3700-B4B4EF45C5FC}"/>
              </a:ext>
            </a:extLst>
          </p:cNvPr>
          <p:cNvSpPr txBox="1"/>
          <p:nvPr/>
        </p:nvSpPr>
        <p:spPr>
          <a:xfrm>
            <a:off x="6470626" y="1280677"/>
            <a:ext cx="5035574" cy="4093428"/>
          </a:xfrm>
          <a:prstGeom prst="rect">
            <a:avLst/>
          </a:prstGeom>
          <a:noFill/>
        </p:spPr>
        <p:txBody>
          <a:bodyPr wrap="square" rtlCol="0">
            <a:spAutoFit/>
          </a:bodyPr>
          <a:lstStyle/>
          <a:p>
            <a:r>
              <a:rPr lang="en-US" sz="2800" dirty="0">
                <a:latin typeface="Aptos" panose="020B0004020202020204" pitchFamily="34" charset="0"/>
              </a:rPr>
              <a:t>Each year in Europe (EU), cancers:</a:t>
            </a:r>
          </a:p>
          <a:p>
            <a:endParaRPr lang="en-US" sz="2400" dirty="0">
              <a:latin typeface="Aptos" panose="020B0004020202020204" pitchFamily="34" charset="0"/>
            </a:endParaRPr>
          </a:p>
          <a:p>
            <a:pPr marL="285750" indent="-285750">
              <a:buFont typeface="Arial" panose="020B0604020202020204" pitchFamily="34" charset="0"/>
              <a:buChar char="•"/>
            </a:pPr>
            <a:r>
              <a:rPr lang="en-US" sz="2400" dirty="0">
                <a:latin typeface="Aptos" panose="020B0004020202020204" pitchFamily="34" charset="0"/>
              </a:rPr>
              <a:t>Cost more than </a:t>
            </a:r>
            <a:r>
              <a:rPr lang="en-US" sz="2400" b="0" i="0" dirty="0">
                <a:solidFill>
                  <a:srgbClr val="111111"/>
                </a:solidFill>
                <a:effectLst/>
                <a:latin typeface="Aptos" panose="020B0004020202020204" pitchFamily="34" charset="0"/>
              </a:rPr>
              <a:t>€</a:t>
            </a:r>
            <a:r>
              <a:rPr lang="en-US" sz="2400" dirty="0">
                <a:latin typeface="Aptos" panose="020B0004020202020204" pitchFamily="34" charset="0"/>
              </a:rPr>
              <a:t>100 BN</a:t>
            </a:r>
          </a:p>
          <a:p>
            <a:pPr marL="285750" indent="-285750">
              <a:buFont typeface="Arial" panose="020B0604020202020204" pitchFamily="34" charset="0"/>
              <a:buChar char="•"/>
            </a:pPr>
            <a:r>
              <a:rPr lang="en-US" sz="2400" dirty="0">
                <a:latin typeface="Aptos" panose="020B0004020202020204" pitchFamily="34" charset="0"/>
              </a:rPr>
              <a:t>Kill  ~1.2 million people </a:t>
            </a:r>
          </a:p>
          <a:p>
            <a:pPr marL="285750" indent="-285750">
              <a:buFont typeface="Arial" panose="020B0604020202020204" pitchFamily="34" charset="0"/>
              <a:buChar char="•"/>
            </a:pPr>
            <a:r>
              <a:rPr lang="en-US" sz="2400" dirty="0">
                <a:latin typeface="Aptos" panose="020B0004020202020204" pitchFamily="34" charset="0"/>
              </a:rPr>
              <a:t>Scare ~ 2.6 million people diagnosed with cancer</a:t>
            </a:r>
          </a:p>
          <a:p>
            <a:pPr marL="285750" indent="-285750">
              <a:buFont typeface="Arial" panose="020B0604020202020204" pitchFamily="34" charset="0"/>
              <a:buChar char="•"/>
            </a:pPr>
            <a:endParaRPr lang="en-US" sz="2400" dirty="0">
              <a:latin typeface="Aptos" panose="020B0004020202020204" pitchFamily="34" charset="0"/>
            </a:endParaRPr>
          </a:p>
          <a:p>
            <a:r>
              <a:rPr lang="en-US" sz="2400" dirty="0">
                <a:latin typeface="Aptos" panose="020B0004020202020204" pitchFamily="34" charset="0"/>
              </a:rPr>
              <a:t>We need a technology jump</a:t>
            </a:r>
          </a:p>
          <a:p>
            <a:endParaRPr lang="en-US" dirty="0"/>
          </a:p>
          <a:p>
            <a:endParaRPr lang="en-US" dirty="0"/>
          </a:p>
        </p:txBody>
      </p:sp>
    </p:spTree>
    <p:extLst>
      <p:ext uri="{BB962C8B-B14F-4D97-AF65-F5344CB8AC3E}">
        <p14:creationId xmlns:p14="http://schemas.microsoft.com/office/powerpoint/2010/main" val="275562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3F0D0-F293-50B1-4552-51E050EE264E}"/>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EE42685A-9909-5C04-3707-AC84525C740C}"/>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A14C06E9-5EBD-430A-FF85-0A9B42BE10A9}"/>
              </a:ext>
            </a:extLst>
          </p:cNvPr>
          <p:cNvSpPr>
            <a:spLocks noGrp="1"/>
          </p:cNvSpPr>
          <p:nvPr>
            <p:ph type="sldNum" sz="quarter" idx="12"/>
          </p:nvPr>
        </p:nvSpPr>
        <p:spPr/>
        <p:txBody>
          <a:bodyPr/>
          <a:lstStyle/>
          <a:p>
            <a:fld id="{076B00C5-289B-45F3-9102-15A95B6079E9}" type="slidenum">
              <a:rPr lang="en-GB" smtClean="0"/>
              <a:pPr/>
              <a:t>4</a:t>
            </a:fld>
            <a:endParaRPr lang="en-GB" dirty="0"/>
          </a:p>
        </p:txBody>
      </p:sp>
      <p:sp>
        <p:nvSpPr>
          <p:cNvPr id="5" name="TextBox 4">
            <a:extLst>
              <a:ext uri="{FF2B5EF4-FFF2-40B4-BE49-F238E27FC236}">
                <a16:creationId xmlns:a16="http://schemas.microsoft.com/office/drawing/2014/main" id="{D1C63EBA-0B3A-4AD7-FC75-B58F3307090D}"/>
              </a:ext>
            </a:extLst>
          </p:cNvPr>
          <p:cNvSpPr txBox="1"/>
          <p:nvPr/>
        </p:nvSpPr>
        <p:spPr>
          <a:xfrm>
            <a:off x="713740" y="335915"/>
            <a:ext cx="10764520" cy="1261884"/>
          </a:xfrm>
          <a:prstGeom prst="rect">
            <a:avLst/>
          </a:prstGeom>
          <a:noFill/>
        </p:spPr>
        <p:txBody>
          <a:bodyPr wrap="square" rtlCol="0">
            <a:spAutoFit/>
          </a:bodyPr>
          <a:lstStyle/>
          <a:p>
            <a:r>
              <a:rPr lang="en-US" sz="3200" b="1" dirty="0">
                <a:latin typeface="Aptos" panose="020B0004020202020204" pitchFamily="34" charset="0"/>
              </a:rPr>
              <a:t>What is  in silico oncology ?</a:t>
            </a:r>
          </a:p>
          <a:p>
            <a:endParaRPr lang="en-US" sz="1200" dirty="0">
              <a:latin typeface="Aptos" panose="020B0004020202020204" pitchFamily="34" charset="0"/>
            </a:endParaRPr>
          </a:p>
          <a:p>
            <a:endParaRPr lang="en-GB" sz="3200" dirty="0">
              <a:latin typeface="Aptos" panose="020B0004020202020204" pitchFamily="34" charset="0"/>
            </a:endParaRPr>
          </a:p>
        </p:txBody>
      </p:sp>
      <p:sp>
        <p:nvSpPr>
          <p:cNvPr id="6" name="TextBox 5">
            <a:extLst>
              <a:ext uri="{FF2B5EF4-FFF2-40B4-BE49-F238E27FC236}">
                <a16:creationId xmlns:a16="http://schemas.microsoft.com/office/drawing/2014/main" id="{818CB640-22DD-D254-8254-8DF22949130D}"/>
              </a:ext>
            </a:extLst>
          </p:cNvPr>
          <p:cNvSpPr txBox="1"/>
          <p:nvPr/>
        </p:nvSpPr>
        <p:spPr>
          <a:xfrm>
            <a:off x="801716" y="1287939"/>
            <a:ext cx="11212483" cy="4739759"/>
          </a:xfrm>
          <a:prstGeom prst="rect">
            <a:avLst/>
          </a:prstGeom>
          <a:noFill/>
        </p:spPr>
        <p:txBody>
          <a:bodyPr wrap="square" rtlCol="0">
            <a:spAutoFit/>
          </a:bodyPr>
          <a:lstStyle/>
          <a:p>
            <a:endParaRPr lang="en-US" sz="1200" dirty="0">
              <a:latin typeface="Aptos" panose="020B0004020202020204" pitchFamily="34" charset="0"/>
            </a:endParaRPr>
          </a:p>
          <a:p>
            <a:r>
              <a:rPr lang="en-GB" sz="2800" b="1" dirty="0">
                <a:latin typeface="Aptos" panose="020B0004020202020204" pitchFamily="34" charset="0"/>
              </a:rPr>
              <a:t>In silico medicine </a:t>
            </a:r>
            <a:r>
              <a:rPr lang="en-GB" sz="2800" dirty="0">
                <a:latin typeface="Aptos" panose="020B0004020202020204" pitchFamily="34" charset="0"/>
              </a:rPr>
              <a:t>(or computational medicine) uses computer modelling and simulation </a:t>
            </a:r>
            <a:r>
              <a:rPr lang="en-GB" sz="2800" b="1" dirty="0">
                <a:latin typeface="Aptos" panose="020B0004020202020204" pitchFamily="34" charset="0"/>
              </a:rPr>
              <a:t>to support </a:t>
            </a:r>
          </a:p>
          <a:p>
            <a:pPr marL="457200" indent="-457200">
              <a:spcBef>
                <a:spcPts val="1200"/>
              </a:spcBef>
              <a:buFont typeface="Arial" panose="020B0604020202020204" pitchFamily="34" charset="0"/>
              <a:buChar char="•"/>
            </a:pPr>
            <a:r>
              <a:rPr lang="en-GB" sz="2800" dirty="0">
                <a:latin typeface="Aptos" panose="020B0004020202020204" pitchFamily="34" charset="0"/>
              </a:rPr>
              <a:t>Medical research; </a:t>
            </a:r>
          </a:p>
          <a:p>
            <a:pPr marL="457200" indent="-457200">
              <a:spcBef>
                <a:spcPts val="1200"/>
              </a:spcBef>
              <a:buFont typeface="Arial" panose="020B0604020202020204" pitchFamily="34" charset="0"/>
              <a:buChar char="•"/>
            </a:pPr>
            <a:r>
              <a:rPr lang="en-GB" sz="2800" dirty="0">
                <a:latin typeface="Aptos" panose="020B0004020202020204" pitchFamily="34" charset="0"/>
              </a:rPr>
              <a:t>Disease prevention; </a:t>
            </a:r>
          </a:p>
          <a:p>
            <a:pPr marL="457200" indent="-457200">
              <a:spcBef>
                <a:spcPts val="1200"/>
              </a:spcBef>
              <a:buFont typeface="Arial" panose="020B0604020202020204" pitchFamily="34" charset="0"/>
              <a:buChar char="•"/>
            </a:pPr>
            <a:r>
              <a:rPr lang="en-GB" sz="2800" dirty="0">
                <a:latin typeface="Aptos" panose="020B0004020202020204" pitchFamily="34" charset="0"/>
              </a:rPr>
              <a:t>Diagnosis, prognosis and patient-specific treatment.</a:t>
            </a:r>
          </a:p>
          <a:p>
            <a:endParaRPr lang="en-GB" sz="2800" dirty="0">
              <a:latin typeface="Aptos" panose="020B0004020202020204" pitchFamily="34" charset="0"/>
            </a:endParaRPr>
          </a:p>
          <a:p>
            <a:r>
              <a:rPr lang="en-GB" sz="2800" dirty="0">
                <a:latin typeface="Aptos" panose="020B0004020202020204" pitchFamily="34" charset="0"/>
              </a:rPr>
              <a:t>In silico oncology exploits in silico medicine to prevent and cure cancers</a:t>
            </a:r>
          </a:p>
          <a:p>
            <a:endParaRPr lang="en-GB" sz="3200" dirty="0">
              <a:latin typeface="Aptos" panose="020B0004020202020204" pitchFamily="34" charset="0"/>
            </a:endParaRPr>
          </a:p>
          <a:p>
            <a:endParaRPr lang="en-GB" sz="3200" dirty="0">
              <a:latin typeface="Aptos" panose="020B0004020202020204" pitchFamily="34" charset="0"/>
            </a:endParaRPr>
          </a:p>
        </p:txBody>
      </p:sp>
    </p:spTree>
    <p:extLst>
      <p:ext uri="{BB962C8B-B14F-4D97-AF65-F5344CB8AC3E}">
        <p14:creationId xmlns:p14="http://schemas.microsoft.com/office/powerpoint/2010/main" val="4269456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EB493-8E7F-D951-C619-B98921A0C4C2}"/>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D4C81651-8113-F129-0953-8D249E0C53F9}"/>
              </a:ext>
            </a:extLst>
          </p:cNvPr>
          <p:cNvSpPr>
            <a:spLocks noGrp="1"/>
          </p:cNvSpPr>
          <p:nvPr>
            <p:ph type="ftr" sz="quarter" idx="11"/>
          </p:nvPr>
        </p:nvSpPr>
        <p:spPr/>
        <p:txBody>
          <a:bodyPr/>
          <a:lstStyle/>
          <a:p>
            <a:r>
              <a:rPr lang="it-IT"/>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8F8301B8-2EA2-3C75-4E71-647D076A0236}"/>
              </a:ext>
            </a:extLst>
          </p:cNvPr>
          <p:cNvSpPr>
            <a:spLocks noGrp="1"/>
          </p:cNvSpPr>
          <p:nvPr>
            <p:ph type="sldNum" sz="quarter" idx="12"/>
          </p:nvPr>
        </p:nvSpPr>
        <p:spPr/>
        <p:txBody>
          <a:bodyPr/>
          <a:lstStyle/>
          <a:p>
            <a:fld id="{076B00C5-289B-45F3-9102-15A95B6079E9}" type="slidenum">
              <a:rPr lang="en-GB" smtClean="0"/>
              <a:pPr/>
              <a:t>5</a:t>
            </a:fld>
            <a:endParaRPr lang="en-GB" dirty="0"/>
          </a:p>
        </p:txBody>
      </p:sp>
      <p:sp>
        <p:nvSpPr>
          <p:cNvPr id="7" name="TextBox 6">
            <a:extLst>
              <a:ext uri="{FF2B5EF4-FFF2-40B4-BE49-F238E27FC236}">
                <a16:creationId xmlns:a16="http://schemas.microsoft.com/office/drawing/2014/main" id="{5D6D5B5A-B151-361B-7453-560F92211C39}"/>
              </a:ext>
            </a:extLst>
          </p:cNvPr>
          <p:cNvSpPr txBox="1"/>
          <p:nvPr/>
        </p:nvSpPr>
        <p:spPr>
          <a:xfrm>
            <a:off x="266700" y="235607"/>
            <a:ext cx="11925300" cy="584775"/>
          </a:xfrm>
          <a:prstGeom prst="rect">
            <a:avLst/>
          </a:prstGeom>
          <a:noFill/>
        </p:spPr>
        <p:txBody>
          <a:bodyPr wrap="square" rtlCol="0">
            <a:spAutoFit/>
          </a:bodyPr>
          <a:lstStyle/>
          <a:p>
            <a:r>
              <a:rPr lang="en-US" sz="3200" b="1" dirty="0">
                <a:latin typeface="Aptos" panose="020B0004020202020204" pitchFamily="34" charset="0"/>
                <a:cs typeface="Consolas" panose="020B0609020204030204" pitchFamily="49" charset="0"/>
              </a:rPr>
              <a:t>In silico oncology uses reliable and scientific computer models</a:t>
            </a:r>
          </a:p>
        </p:txBody>
      </p:sp>
      <p:sp>
        <p:nvSpPr>
          <p:cNvPr id="5" name="Rectangle: Rounded Corners 4">
            <a:extLst>
              <a:ext uri="{FF2B5EF4-FFF2-40B4-BE49-F238E27FC236}">
                <a16:creationId xmlns:a16="http://schemas.microsoft.com/office/drawing/2014/main" id="{1BA204FF-2B36-287C-4ED5-0DCB09CE0BA3}"/>
              </a:ext>
            </a:extLst>
          </p:cNvPr>
          <p:cNvSpPr/>
          <p:nvPr/>
        </p:nvSpPr>
        <p:spPr>
          <a:xfrm>
            <a:off x="677670" y="1280671"/>
            <a:ext cx="3195320" cy="473411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207C05-5118-BFA6-0CB2-3F5C7400EB2B}"/>
              </a:ext>
            </a:extLst>
          </p:cNvPr>
          <p:cNvSpPr/>
          <p:nvPr/>
        </p:nvSpPr>
        <p:spPr>
          <a:xfrm>
            <a:off x="4588754" y="1277147"/>
            <a:ext cx="3195320" cy="473411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FAA2BA2-7BE7-BC51-E423-F493C027ADE9}"/>
              </a:ext>
            </a:extLst>
          </p:cNvPr>
          <p:cNvSpPr/>
          <p:nvPr/>
        </p:nvSpPr>
        <p:spPr>
          <a:xfrm>
            <a:off x="8595619" y="1280671"/>
            <a:ext cx="3195320" cy="473411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42B0FF-E526-D310-8D9D-E946F079BC8D}"/>
              </a:ext>
            </a:extLst>
          </p:cNvPr>
          <p:cNvSpPr txBox="1"/>
          <p:nvPr/>
        </p:nvSpPr>
        <p:spPr>
          <a:xfrm>
            <a:off x="8595619" y="1578928"/>
            <a:ext cx="3195320" cy="4031873"/>
          </a:xfrm>
          <a:prstGeom prst="rect">
            <a:avLst/>
          </a:prstGeom>
          <a:noFill/>
        </p:spPr>
        <p:txBody>
          <a:bodyPr wrap="square" rtlCol="0">
            <a:spAutoFit/>
          </a:bodyPr>
          <a:lstStyle/>
          <a:p>
            <a:r>
              <a:rPr lang="en-US" sz="2400" b="1" dirty="0"/>
              <a:t>All models should be:</a:t>
            </a:r>
          </a:p>
          <a:p>
            <a:pPr marL="285750" indent="-285750">
              <a:spcBef>
                <a:spcPts val="1200"/>
              </a:spcBef>
              <a:buFont typeface="Arial" panose="020B0604020202020204" pitchFamily="34" charset="0"/>
              <a:buChar char="•"/>
            </a:pPr>
            <a:r>
              <a:rPr lang="en-US" sz="2400" u="sng" dirty="0"/>
              <a:t>Technically</a:t>
            </a:r>
            <a:r>
              <a:rPr lang="en-US" sz="2400" dirty="0"/>
              <a:t> and </a:t>
            </a:r>
            <a:r>
              <a:rPr lang="en-US" sz="2400" b="1" u="sng" dirty="0"/>
              <a:t>clinically</a:t>
            </a:r>
            <a:r>
              <a:rPr lang="en-US" sz="2400" dirty="0"/>
              <a:t> validated</a:t>
            </a:r>
          </a:p>
          <a:p>
            <a:pPr marL="285750" indent="-285750">
              <a:spcBef>
                <a:spcPts val="1800"/>
              </a:spcBef>
              <a:buFont typeface="Arial" panose="020B0604020202020204" pitchFamily="34" charset="0"/>
              <a:buChar char="•"/>
            </a:pPr>
            <a:r>
              <a:rPr lang="en-US" sz="2400" u="sng" dirty="0"/>
              <a:t>Certified</a:t>
            </a:r>
            <a:r>
              <a:rPr lang="en-US" sz="2400" dirty="0"/>
              <a:t> before any regulatory or clinical use</a:t>
            </a:r>
          </a:p>
          <a:p>
            <a:pPr marL="285750" indent="-285750">
              <a:spcBef>
                <a:spcPts val="1800"/>
              </a:spcBef>
              <a:buFont typeface="Arial" panose="020B0604020202020204" pitchFamily="34" charset="0"/>
              <a:buChar char="•"/>
            </a:pPr>
            <a:r>
              <a:rPr lang="en-US" sz="2400" dirty="0"/>
              <a:t>Fully complying with </a:t>
            </a:r>
            <a:r>
              <a:rPr lang="en-US" sz="2400" b="1" dirty="0"/>
              <a:t>Legal</a:t>
            </a:r>
            <a:r>
              <a:rPr lang="en-US" sz="2400" dirty="0"/>
              <a:t> AND </a:t>
            </a:r>
            <a:r>
              <a:rPr lang="en-US" sz="2400" b="1" dirty="0"/>
              <a:t>Ethical</a:t>
            </a:r>
            <a:r>
              <a:rPr lang="en-US" sz="2400" dirty="0"/>
              <a:t> rules</a:t>
            </a:r>
          </a:p>
        </p:txBody>
      </p:sp>
      <p:sp>
        <p:nvSpPr>
          <p:cNvPr id="10" name="TextBox 9">
            <a:extLst>
              <a:ext uri="{FF2B5EF4-FFF2-40B4-BE49-F238E27FC236}">
                <a16:creationId xmlns:a16="http://schemas.microsoft.com/office/drawing/2014/main" id="{D03D4AFA-02D0-9EA8-36FA-A2D496B19DE5}"/>
              </a:ext>
            </a:extLst>
          </p:cNvPr>
          <p:cNvSpPr txBox="1"/>
          <p:nvPr/>
        </p:nvSpPr>
        <p:spPr>
          <a:xfrm>
            <a:off x="4588754" y="1538326"/>
            <a:ext cx="3195320" cy="4201150"/>
          </a:xfrm>
          <a:prstGeom prst="rect">
            <a:avLst/>
          </a:prstGeom>
          <a:noFill/>
        </p:spPr>
        <p:txBody>
          <a:bodyPr wrap="square" rtlCol="0">
            <a:spAutoFit/>
          </a:bodyPr>
          <a:lstStyle/>
          <a:p>
            <a:r>
              <a:rPr lang="en-US" sz="2400" b="1" dirty="0"/>
              <a:t>    Models are made of:</a:t>
            </a:r>
          </a:p>
          <a:p>
            <a:pPr marL="285750" indent="-285750">
              <a:spcBef>
                <a:spcPts val="1200"/>
              </a:spcBef>
              <a:buFont typeface="Arial" panose="020B0604020202020204" pitchFamily="34" charset="0"/>
              <a:buChar char="•"/>
            </a:pPr>
            <a:r>
              <a:rPr lang="en-US" sz="2400" u="sng" dirty="0"/>
              <a:t>Knowledge driven: </a:t>
            </a:r>
            <a:r>
              <a:rPr lang="en-US" sz="2200" dirty="0"/>
              <a:t>mechanistic modelling &amp; simulation</a:t>
            </a:r>
          </a:p>
          <a:p>
            <a:pPr marL="285750" indent="-285750">
              <a:spcBef>
                <a:spcPts val="1800"/>
              </a:spcBef>
              <a:buFont typeface="Arial" panose="020B0604020202020204" pitchFamily="34" charset="0"/>
              <a:buChar char="•"/>
            </a:pPr>
            <a:r>
              <a:rPr lang="en-US" sz="2400" u="sng" dirty="0"/>
              <a:t>Data driven: AI / ML</a:t>
            </a:r>
            <a:endParaRPr lang="en-US" sz="2400" dirty="0"/>
          </a:p>
          <a:p>
            <a:pPr marL="285750" indent="-285750">
              <a:spcBef>
                <a:spcPts val="1800"/>
              </a:spcBef>
              <a:buFont typeface="Arial" panose="020B0604020202020204" pitchFamily="34" charset="0"/>
              <a:buChar char="•"/>
            </a:pPr>
            <a:r>
              <a:rPr lang="en-US" sz="2400" dirty="0"/>
              <a:t>Advanced statistical modeling</a:t>
            </a:r>
          </a:p>
          <a:p>
            <a:pPr marL="285750" indent="-285750">
              <a:spcBef>
                <a:spcPts val="1800"/>
              </a:spcBef>
              <a:buFont typeface="Arial" panose="020B0604020202020204" pitchFamily="34" charset="0"/>
              <a:buChar char="•"/>
            </a:pPr>
            <a:r>
              <a:rPr lang="en-US" sz="2400" dirty="0"/>
              <a:t>Combinations of the above </a:t>
            </a:r>
          </a:p>
        </p:txBody>
      </p:sp>
      <p:sp>
        <p:nvSpPr>
          <p:cNvPr id="11" name="TextBox 10">
            <a:extLst>
              <a:ext uri="{FF2B5EF4-FFF2-40B4-BE49-F238E27FC236}">
                <a16:creationId xmlns:a16="http://schemas.microsoft.com/office/drawing/2014/main" id="{BC723CCC-DCF6-1ADD-0355-4979A3299553}"/>
              </a:ext>
            </a:extLst>
          </p:cNvPr>
          <p:cNvSpPr txBox="1"/>
          <p:nvPr/>
        </p:nvSpPr>
        <p:spPr>
          <a:xfrm>
            <a:off x="735755" y="1456052"/>
            <a:ext cx="3195320" cy="4632037"/>
          </a:xfrm>
          <a:prstGeom prst="rect">
            <a:avLst/>
          </a:prstGeom>
          <a:noFill/>
        </p:spPr>
        <p:txBody>
          <a:bodyPr wrap="square" rtlCol="0">
            <a:spAutoFit/>
          </a:bodyPr>
          <a:lstStyle/>
          <a:p>
            <a:r>
              <a:rPr lang="en-US" sz="2400" b="1" dirty="0"/>
              <a:t>In silico models and digital twins refer to:</a:t>
            </a:r>
          </a:p>
          <a:p>
            <a:pPr marL="285750" indent="-285750">
              <a:spcBef>
                <a:spcPts val="1200"/>
              </a:spcBef>
              <a:buFont typeface="Arial" panose="020B0604020202020204" pitchFamily="34" charset="0"/>
              <a:buChar char="•"/>
            </a:pPr>
            <a:r>
              <a:rPr lang="en-US" sz="2400" dirty="0"/>
              <a:t>(Parts of) the</a:t>
            </a:r>
            <a:r>
              <a:rPr lang="en-US" sz="2400" u="sng" dirty="0"/>
              <a:t> human body (</a:t>
            </a:r>
            <a:r>
              <a:rPr lang="en-US" sz="2400" dirty="0"/>
              <a:t>incl. pathologies</a:t>
            </a:r>
            <a:r>
              <a:rPr lang="en-US" sz="2400" u="sng" dirty="0"/>
              <a:t>)</a:t>
            </a:r>
            <a:endParaRPr lang="en-US" sz="2200" u="sng" dirty="0"/>
          </a:p>
          <a:p>
            <a:pPr marL="285750" indent="-285750">
              <a:spcBef>
                <a:spcPts val="1800"/>
              </a:spcBef>
              <a:buFont typeface="Arial" panose="020B0604020202020204" pitchFamily="34" charset="0"/>
              <a:buChar char="•"/>
            </a:pPr>
            <a:r>
              <a:rPr lang="en-US" sz="2400" dirty="0"/>
              <a:t>Any </a:t>
            </a:r>
            <a:r>
              <a:rPr lang="en-US" sz="2400" u="sng" dirty="0"/>
              <a:t>interacting</a:t>
            </a:r>
            <a:r>
              <a:rPr lang="en-US" sz="2400" dirty="0"/>
              <a:t> drugs or medical devices</a:t>
            </a:r>
          </a:p>
          <a:p>
            <a:pPr marL="285750" indent="-285750">
              <a:spcBef>
                <a:spcPts val="1800"/>
              </a:spcBef>
              <a:buFont typeface="Arial" panose="020B0604020202020204" pitchFamily="34" charset="0"/>
              <a:buChar char="•"/>
            </a:pPr>
            <a:r>
              <a:rPr lang="en-US" sz="2400" dirty="0"/>
              <a:t>Surrounding </a:t>
            </a:r>
            <a:r>
              <a:rPr lang="en-US" sz="2400" u="sng" dirty="0"/>
              <a:t>environment</a:t>
            </a:r>
          </a:p>
          <a:p>
            <a:pPr marL="285750" indent="-285750">
              <a:spcBef>
                <a:spcPts val="1800"/>
              </a:spcBef>
              <a:buFont typeface="Arial" panose="020B0604020202020204" pitchFamily="34" charset="0"/>
              <a:buChar char="•"/>
            </a:pPr>
            <a:r>
              <a:rPr lang="en-US" sz="2400" dirty="0"/>
              <a:t>Patient activities</a:t>
            </a:r>
          </a:p>
        </p:txBody>
      </p:sp>
    </p:spTree>
    <p:extLst>
      <p:ext uri="{BB962C8B-B14F-4D97-AF65-F5344CB8AC3E}">
        <p14:creationId xmlns:p14="http://schemas.microsoft.com/office/powerpoint/2010/main" val="360378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ECA52-D5AA-A18F-BCB2-32CCB10EA1CC}"/>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763B36A7-EF13-30F5-6159-3AE7EE58E1B3}"/>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DB33200F-EF32-6D1D-9B2D-E187452C4937}"/>
              </a:ext>
            </a:extLst>
          </p:cNvPr>
          <p:cNvSpPr>
            <a:spLocks noGrp="1"/>
          </p:cNvSpPr>
          <p:nvPr>
            <p:ph type="sldNum" sz="quarter" idx="12"/>
          </p:nvPr>
        </p:nvSpPr>
        <p:spPr/>
        <p:txBody>
          <a:bodyPr/>
          <a:lstStyle/>
          <a:p>
            <a:fld id="{076B00C5-289B-45F3-9102-15A95B6079E9}" type="slidenum">
              <a:rPr lang="en-GB" smtClean="0"/>
              <a:pPr/>
              <a:t>6</a:t>
            </a:fld>
            <a:endParaRPr lang="en-GB" dirty="0"/>
          </a:p>
        </p:txBody>
      </p:sp>
      <p:sp>
        <p:nvSpPr>
          <p:cNvPr id="5" name="TextBox 4">
            <a:extLst>
              <a:ext uri="{FF2B5EF4-FFF2-40B4-BE49-F238E27FC236}">
                <a16:creationId xmlns:a16="http://schemas.microsoft.com/office/drawing/2014/main" id="{AE4621B2-71C4-B6A7-C10D-1CF4E445E0D6}"/>
              </a:ext>
            </a:extLst>
          </p:cNvPr>
          <p:cNvSpPr txBox="1"/>
          <p:nvPr/>
        </p:nvSpPr>
        <p:spPr>
          <a:xfrm>
            <a:off x="133350" y="213394"/>
            <a:ext cx="11925300" cy="584775"/>
          </a:xfrm>
          <a:prstGeom prst="rect">
            <a:avLst/>
          </a:prstGeom>
          <a:noFill/>
        </p:spPr>
        <p:txBody>
          <a:bodyPr wrap="square" rtlCol="0">
            <a:spAutoFit/>
          </a:bodyPr>
          <a:lstStyle/>
          <a:p>
            <a:pPr algn="ctr"/>
            <a:r>
              <a:rPr lang="en-US" sz="3200" b="1" dirty="0">
                <a:latin typeface="Aptos" panose="020B0004020202020204" pitchFamily="34" charset="0"/>
                <a:cs typeface="Consolas" panose="020B0609020204030204" pitchFamily="49" charset="0"/>
              </a:rPr>
              <a:t>In silico oncology: a 20+ years journey, some landmarks</a:t>
            </a:r>
          </a:p>
        </p:txBody>
      </p:sp>
      <p:sp>
        <p:nvSpPr>
          <p:cNvPr id="7" name="Arrow: Notched Right 6">
            <a:extLst>
              <a:ext uri="{FF2B5EF4-FFF2-40B4-BE49-F238E27FC236}">
                <a16:creationId xmlns:a16="http://schemas.microsoft.com/office/drawing/2014/main" id="{4336B190-C399-BDBC-2A7E-0535CEF03796}"/>
              </a:ext>
            </a:extLst>
          </p:cNvPr>
          <p:cNvSpPr/>
          <p:nvPr/>
        </p:nvSpPr>
        <p:spPr>
          <a:xfrm>
            <a:off x="0" y="2774950"/>
            <a:ext cx="11830050" cy="1308100"/>
          </a:xfrm>
          <a:prstGeom prst="notchedRightArrow">
            <a:avLst>
              <a:gd name="adj1" fmla="val 50000"/>
              <a:gd name="adj2" fmla="val 1043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2606E0-EB76-3178-EFB8-E83E85703AC9}"/>
              </a:ext>
            </a:extLst>
          </p:cNvPr>
          <p:cNvSpPr txBox="1"/>
          <p:nvPr/>
        </p:nvSpPr>
        <p:spPr>
          <a:xfrm>
            <a:off x="361950" y="2544117"/>
            <a:ext cx="977900" cy="461665"/>
          </a:xfrm>
          <a:prstGeom prst="rect">
            <a:avLst/>
          </a:prstGeom>
          <a:noFill/>
        </p:spPr>
        <p:txBody>
          <a:bodyPr wrap="square" rtlCol="0">
            <a:spAutoFit/>
          </a:bodyPr>
          <a:lstStyle/>
          <a:p>
            <a:r>
              <a:rPr lang="en-US" sz="2400" b="1" dirty="0"/>
              <a:t>2002</a:t>
            </a:r>
          </a:p>
        </p:txBody>
      </p:sp>
      <p:sp>
        <p:nvSpPr>
          <p:cNvPr id="9" name="TextBox 8">
            <a:extLst>
              <a:ext uri="{FF2B5EF4-FFF2-40B4-BE49-F238E27FC236}">
                <a16:creationId xmlns:a16="http://schemas.microsoft.com/office/drawing/2014/main" id="{7DB22988-A6C7-2FF9-B189-532D4F4AFFE4}"/>
              </a:ext>
            </a:extLst>
          </p:cNvPr>
          <p:cNvSpPr txBox="1"/>
          <p:nvPr/>
        </p:nvSpPr>
        <p:spPr>
          <a:xfrm>
            <a:off x="1454150" y="3922067"/>
            <a:ext cx="977900" cy="461665"/>
          </a:xfrm>
          <a:prstGeom prst="rect">
            <a:avLst/>
          </a:prstGeom>
          <a:noFill/>
        </p:spPr>
        <p:txBody>
          <a:bodyPr wrap="square" rtlCol="0">
            <a:spAutoFit/>
          </a:bodyPr>
          <a:lstStyle/>
          <a:p>
            <a:r>
              <a:rPr lang="en-US" sz="2400" b="1" dirty="0"/>
              <a:t>2006</a:t>
            </a:r>
          </a:p>
        </p:txBody>
      </p:sp>
      <p:sp>
        <p:nvSpPr>
          <p:cNvPr id="10" name="TextBox 9">
            <a:extLst>
              <a:ext uri="{FF2B5EF4-FFF2-40B4-BE49-F238E27FC236}">
                <a16:creationId xmlns:a16="http://schemas.microsoft.com/office/drawing/2014/main" id="{48E5451B-DC6C-716E-0462-EE5A05ADFD99}"/>
              </a:ext>
            </a:extLst>
          </p:cNvPr>
          <p:cNvSpPr txBox="1"/>
          <p:nvPr/>
        </p:nvSpPr>
        <p:spPr>
          <a:xfrm>
            <a:off x="3080601" y="2556816"/>
            <a:ext cx="977900" cy="461665"/>
          </a:xfrm>
          <a:prstGeom prst="rect">
            <a:avLst/>
          </a:prstGeom>
          <a:noFill/>
        </p:spPr>
        <p:txBody>
          <a:bodyPr wrap="square" rtlCol="0">
            <a:spAutoFit/>
          </a:bodyPr>
          <a:lstStyle/>
          <a:p>
            <a:r>
              <a:rPr lang="en-US" sz="2400" b="1" dirty="0"/>
              <a:t>2007</a:t>
            </a:r>
          </a:p>
        </p:txBody>
      </p:sp>
      <p:sp>
        <p:nvSpPr>
          <p:cNvPr id="11" name="TextBox 10">
            <a:extLst>
              <a:ext uri="{FF2B5EF4-FFF2-40B4-BE49-F238E27FC236}">
                <a16:creationId xmlns:a16="http://schemas.microsoft.com/office/drawing/2014/main" id="{FAF117FB-0274-FDAB-678B-CC9BBABB7951}"/>
              </a:ext>
            </a:extLst>
          </p:cNvPr>
          <p:cNvSpPr txBox="1"/>
          <p:nvPr/>
        </p:nvSpPr>
        <p:spPr>
          <a:xfrm>
            <a:off x="4698978" y="3922066"/>
            <a:ext cx="977900" cy="461665"/>
          </a:xfrm>
          <a:prstGeom prst="rect">
            <a:avLst/>
          </a:prstGeom>
          <a:noFill/>
        </p:spPr>
        <p:txBody>
          <a:bodyPr wrap="square" rtlCol="0">
            <a:spAutoFit/>
          </a:bodyPr>
          <a:lstStyle/>
          <a:p>
            <a:r>
              <a:rPr lang="en-US" sz="2400" b="1" dirty="0"/>
              <a:t>2008</a:t>
            </a:r>
          </a:p>
        </p:txBody>
      </p:sp>
      <p:sp>
        <p:nvSpPr>
          <p:cNvPr id="12" name="TextBox 11">
            <a:extLst>
              <a:ext uri="{FF2B5EF4-FFF2-40B4-BE49-F238E27FC236}">
                <a16:creationId xmlns:a16="http://schemas.microsoft.com/office/drawing/2014/main" id="{0297E1F7-42E9-F465-4B06-5E6C1AC06315}"/>
              </a:ext>
            </a:extLst>
          </p:cNvPr>
          <p:cNvSpPr txBox="1"/>
          <p:nvPr/>
        </p:nvSpPr>
        <p:spPr>
          <a:xfrm>
            <a:off x="6260160" y="2552699"/>
            <a:ext cx="977900" cy="461665"/>
          </a:xfrm>
          <a:prstGeom prst="rect">
            <a:avLst/>
          </a:prstGeom>
          <a:noFill/>
        </p:spPr>
        <p:txBody>
          <a:bodyPr wrap="square" rtlCol="0">
            <a:spAutoFit/>
          </a:bodyPr>
          <a:lstStyle/>
          <a:p>
            <a:r>
              <a:rPr lang="en-US" sz="2400" b="1" dirty="0"/>
              <a:t>2010</a:t>
            </a:r>
          </a:p>
        </p:txBody>
      </p:sp>
      <p:sp>
        <p:nvSpPr>
          <p:cNvPr id="13" name="TextBox 12">
            <a:extLst>
              <a:ext uri="{FF2B5EF4-FFF2-40B4-BE49-F238E27FC236}">
                <a16:creationId xmlns:a16="http://schemas.microsoft.com/office/drawing/2014/main" id="{96DC5D09-01E3-4FEF-A881-00A9D037F9DE}"/>
              </a:ext>
            </a:extLst>
          </p:cNvPr>
          <p:cNvSpPr txBox="1"/>
          <p:nvPr/>
        </p:nvSpPr>
        <p:spPr>
          <a:xfrm>
            <a:off x="8020039" y="3922066"/>
            <a:ext cx="977900" cy="461665"/>
          </a:xfrm>
          <a:prstGeom prst="rect">
            <a:avLst/>
          </a:prstGeom>
          <a:noFill/>
        </p:spPr>
        <p:txBody>
          <a:bodyPr wrap="square" rtlCol="0">
            <a:spAutoFit/>
          </a:bodyPr>
          <a:lstStyle/>
          <a:p>
            <a:r>
              <a:rPr lang="en-US" sz="2400" b="1" dirty="0"/>
              <a:t>2010</a:t>
            </a:r>
          </a:p>
        </p:txBody>
      </p:sp>
      <p:sp>
        <p:nvSpPr>
          <p:cNvPr id="14" name="TextBox 13">
            <a:extLst>
              <a:ext uri="{FF2B5EF4-FFF2-40B4-BE49-F238E27FC236}">
                <a16:creationId xmlns:a16="http://schemas.microsoft.com/office/drawing/2014/main" id="{B3FD97F2-218D-043C-FD6C-101E7CBE83A1}"/>
              </a:ext>
            </a:extLst>
          </p:cNvPr>
          <p:cNvSpPr txBox="1"/>
          <p:nvPr/>
        </p:nvSpPr>
        <p:spPr>
          <a:xfrm>
            <a:off x="9578570" y="2491083"/>
            <a:ext cx="977900" cy="461665"/>
          </a:xfrm>
          <a:prstGeom prst="rect">
            <a:avLst/>
          </a:prstGeom>
          <a:noFill/>
        </p:spPr>
        <p:txBody>
          <a:bodyPr wrap="square" rtlCol="0">
            <a:spAutoFit/>
          </a:bodyPr>
          <a:lstStyle/>
          <a:p>
            <a:r>
              <a:rPr lang="en-US" sz="2400" b="1" dirty="0"/>
              <a:t>2017</a:t>
            </a:r>
          </a:p>
        </p:txBody>
      </p:sp>
      <p:sp>
        <p:nvSpPr>
          <p:cNvPr id="15" name="TextBox 14">
            <a:extLst>
              <a:ext uri="{FF2B5EF4-FFF2-40B4-BE49-F238E27FC236}">
                <a16:creationId xmlns:a16="http://schemas.microsoft.com/office/drawing/2014/main" id="{98D4D8B4-B304-C376-63A7-37D2C8E0CA4A}"/>
              </a:ext>
            </a:extLst>
          </p:cNvPr>
          <p:cNvSpPr txBox="1"/>
          <p:nvPr/>
        </p:nvSpPr>
        <p:spPr>
          <a:xfrm>
            <a:off x="88230" y="1493861"/>
            <a:ext cx="1454150" cy="923330"/>
          </a:xfrm>
          <a:prstGeom prst="rect">
            <a:avLst/>
          </a:prstGeom>
          <a:noFill/>
        </p:spPr>
        <p:txBody>
          <a:bodyPr wrap="square" rtlCol="0">
            <a:spAutoFit/>
          </a:bodyPr>
          <a:lstStyle/>
          <a:p>
            <a:pPr algn="ctr"/>
            <a:r>
              <a:rPr lang="en-US" b="1" dirty="0"/>
              <a:t>Birth of in silico oncology</a:t>
            </a:r>
          </a:p>
        </p:txBody>
      </p:sp>
      <p:sp>
        <p:nvSpPr>
          <p:cNvPr id="16" name="TextBox 15">
            <a:extLst>
              <a:ext uri="{FF2B5EF4-FFF2-40B4-BE49-F238E27FC236}">
                <a16:creationId xmlns:a16="http://schemas.microsoft.com/office/drawing/2014/main" id="{81BCA403-3046-2758-3CA5-61ABDE4F412C}"/>
              </a:ext>
            </a:extLst>
          </p:cNvPr>
          <p:cNvSpPr txBox="1"/>
          <p:nvPr/>
        </p:nvSpPr>
        <p:spPr>
          <a:xfrm>
            <a:off x="991452" y="4448588"/>
            <a:ext cx="2089149" cy="1477328"/>
          </a:xfrm>
          <a:prstGeom prst="rect">
            <a:avLst/>
          </a:prstGeom>
          <a:noFill/>
        </p:spPr>
        <p:txBody>
          <a:bodyPr wrap="square" rtlCol="0">
            <a:spAutoFit/>
          </a:bodyPr>
          <a:lstStyle/>
          <a:p>
            <a:pPr algn="ctr"/>
            <a:r>
              <a:rPr lang="en-GB" sz="1800" dirty="0">
                <a:latin typeface="Aptos" panose="020B0004020202020204" pitchFamily="34" charset="0"/>
              </a:rPr>
              <a:t>A concrete outline of in silico oncology: a cluster of in silico medical specialties</a:t>
            </a:r>
            <a:endParaRPr lang="en-US" dirty="0"/>
          </a:p>
        </p:txBody>
      </p:sp>
      <p:sp>
        <p:nvSpPr>
          <p:cNvPr id="17" name="TextBox 16">
            <a:extLst>
              <a:ext uri="{FF2B5EF4-FFF2-40B4-BE49-F238E27FC236}">
                <a16:creationId xmlns:a16="http://schemas.microsoft.com/office/drawing/2014/main" id="{BC7B85B1-22AA-A3AB-6401-798EAE55A589}"/>
              </a:ext>
            </a:extLst>
          </p:cNvPr>
          <p:cNvSpPr txBox="1"/>
          <p:nvPr/>
        </p:nvSpPr>
        <p:spPr>
          <a:xfrm>
            <a:off x="2174953" y="862446"/>
            <a:ext cx="2535589" cy="1754326"/>
          </a:xfrm>
          <a:prstGeom prst="rect">
            <a:avLst/>
          </a:prstGeom>
          <a:noFill/>
        </p:spPr>
        <p:txBody>
          <a:bodyPr wrap="square" rtlCol="0">
            <a:spAutoFit/>
          </a:bodyPr>
          <a:lstStyle/>
          <a:p>
            <a:pPr algn="ctr"/>
            <a:r>
              <a:rPr lang="en-GB" sz="1800" dirty="0">
                <a:latin typeface="Aptos" panose="020B0004020202020204" pitchFamily="34" charset="0"/>
              </a:rPr>
              <a:t>1</a:t>
            </a:r>
            <a:r>
              <a:rPr lang="en-GB" sz="1800" baseline="30000" dirty="0">
                <a:latin typeface="Aptos" panose="020B0004020202020204" pitchFamily="34" charset="0"/>
              </a:rPr>
              <a:t>st</a:t>
            </a:r>
            <a:r>
              <a:rPr lang="en-GB" sz="1800" dirty="0">
                <a:latin typeface="Aptos" panose="020B0004020202020204" pitchFamily="34" charset="0"/>
              </a:rPr>
              <a:t> digital twin</a:t>
            </a:r>
            <a:r>
              <a:rPr lang="en-GB" dirty="0">
                <a:latin typeface="Aptos" panose="020B0004020202020204" pitchFamily="34" charset="0"/>
              </a:rPr>
              <a:t>  of </a:t>
            </a:r>
            <a:r>
              <a:rPr lang="en-GB" sz="1800" dirty="0">
                <a:latin typeface="Aptos" panose="020B0004020202020204" pitchFamily="34" charset="0"/>
              </a:rPr>
              <a:t> in oncology, developed in EU and  presented at Massachusetts General Hospital and Harvard Medical School</a:t>
            </a:r>
            <a:endParaRPr lang="en-US" dirty="0"/>
          </a:p>
        </p:txBody>
      </p:sp>
      <p:sp>
        <p:nvSpPr>
          <p:cNvPr id="18" name="TextBox 17">
            <a:extLst>
              <a:ext uri="{FF2B5EF4-FFF2-40B4-BE49-F238E27FC236}">
                <a16:creationId xmlns:a16="http://schemas.microsoft.com/office/drawing/2014/main" id="{0E4C3907-C0B0-9FC6-53FC-EB13DCDF5BB6}"/>
              </a:ext>
            </a:extLst>
          </p:cNvPr>
          <p:cNvSpPr txBox="1"/>
          <p:nvPr/>
        </p:nvSpPr>
        <p:spPr>
          <a:xfrm>
            <a:off x="4076140" y="4403194"/>
            <a:ext cx="2193545" cy="1200329"/>
          </a:xfrm>
          <a:prstGeom prst="rect">
            <a:avLst/>
          </a:prstGeom>
          <a:noFill/>
        </p:spPr>
        <p:txBody>
          <a:bodyPr wrap="square" rtlCol="0">
            <a:spAutoFit/>
          </a:bodyPr>
          <a:lstStyle/>
          <a:p>
            <a:pPr algn="ctr"/>
            <a:r>
              <a:rPr lang="en-GB" sz="1800" dirty="0">
                <a:latin typeface="Aptos" panose="020B0004020202020204" pitchFamily="34" charset="0"/>
              </a:rPr>
              <a:t>1</a:t>
            </a:r>
            <a:r>
              <a:rPr lang="en-GB" sz="1800" baseline="30000" dirty="0">
                <a:latin typeface="Aptos" panose="020B0004020202020204" pitchFamily="34" charset="0"/>
              </a:rPr>
              <a:t>st</a:t>
            </a:r>
            <a:r>
              <a:rPr lang="en-GB" sz="1800" dirty="0">
                <a:latin typeface="Aptos" panose="020B0004020202020204" pitchFamily="34" charset="0"/>
              </a:rPr>
              <a:t>  transatlantic Workshop on Multiscale Cancer </a:t>
            </a:r>
            <a:r>
              <a:rPr lang="en-GB" sz="1800" dirty="0" err="1">
                <a:latin typeface="Aptos" panose="020B0004020202020204" pitchFamily="34" charset="0"/>
              </a:rPr>
              <a:t>Modeling</a:t>
            </a:r>
            <a:r>
              <a:rPr lang="en-GB" sz="1800" dirty="0">
                <a:latin typeface="Aptos" panose="020B0004020202020204" pitchFamily="34" charset="0"/>
              </a:rPr>
              <a:t>, Brussels</a:t>
            </a:r>
            <a:endParaRPr lang="en-US" dirty="0"/>
          </a:p>
        </p:txBody>
      </p:sp>
      <p:sp>
        <p:nvSpPr>
          <p:cNvPr id="19" name="TextBox 18">
            <a:extLst>
              <a:ext uri="{FF2B5EF4-FFF2-40B4-BE49-F238E27FC236}">
                <a16:creationId xmlns:a16="http://schemas.microsoft.com/office/drawing/2014/main" id="{5D643283-0A2C-8113-5611-B0A141B1A9CA}"/>
              </a:ext>
            </a:extLst>
          </p:cNvPr>
          <p:cNvSpPr txBox="1"/>
          <p:nvPr/>
        </p:nvSpPr>
        <p:spPr>
          <a:xfrm>
            <a:off x="5343115" y="1269436"/>
            <a:ext cx="2722282" cy="1200329"/>
          </a:xfrm>
          <a:prstGeom prst="rect">
            <a:avLst/>
          </a:prstGeom>
          <a:noFill/>
        </p:spPr>
        <p:txBody>
          <a:bodyPr wrap="square" rtlCol="0">
            <a:spAutoFit/>
          </a:bodyPr>
          <a:lstStyle/>
          <a:p>
            <a:pPr algn="ctr"/>
            <a:r>
              <a:rPr lang="en-GB" sz="1800" dirty="0">
                <a:latin typeface="Aptos" panose="020B0004020202020204" pitchFamily="34" charset="0"/>
              </a:rPr>
              <a:t>An early effort to mimic clinical studies on cancer </a:t>
            </a:r>
          </a:p>
          <a:p>
            <a:pPr algn="ctr"/>
            <a:r>
              <a:rPr lang="en-GB" dirty="0">
                <a:latin typeface="Aptos" panose="020B0004020202020204" pitchFamily="34" charset="0"/>
              </a:rPr>
              <a:t>(precursor of </a:t>
            </a:r>
            <a:r>
              <a:rPr lang="en-GB" sz="1800" dirty="0">
                <a:latin typeface="Aptos" panose="020B0004020202020204" pitchFamily="34" charset="0"/>
              </a:rPr>
              <a:t> in silico clinical trials)</a:t>
            </a:r>
            <a:endParaRPr lang="en-US" dirty="0"/>
          </a:p>
        </p:txBody>
      </p:sp>
      <p:sp>
        <p:nvSpPr>
          <p:cNvPr id="20" name="TextBox 19">
            <a:extLst>
              <a:ext uri="{FF2B5EF4-FFF2-40B4-BE49-F238E27FC236}">
                <a16:creationId xmlns:a16="http://schemas.microsoft.com/office/drawing/2014/main" id="{F145BE99-3448-51E9-8FDF-FE9D0E9DF13F}"/>
              </a:ext>
            </a:extLst>
          </p:cNvPr>
          <p:cNvSpPr txBox="1"/>
          <p:nvPr/>
        </p:nvSpPr>
        <p:spPr>
          <a:xfrm>
            <a:off x="7412216" y="4454317"/>
            <a:ext cx="2193545" cy="1200329"/>
          </a:xfrm>
          <a:prstGeom prst="rect">
            <a:avLst/>
          </a:prstGeom>
          <a:noFill/>
        </p:spPr>
        <p:txBody>
          <a:bodyPr wrap="square" rtlCol="0">
            <a:spAutoFit/>
          </a:bodyPr>
          <a:lstStyle/>
          <a:p>
            <a:pPr algn="ctr"/>
            <a:r>
              <a:rPr lang="en-GB" sz="1800" dirty="0">
                <a:latin typeface="Aptos" panose="020B0004020202020204" pitchFamily="34" charset="0"/>
                <a:cs typeface="Consolas" panose="020B0609020204030204" pitchFamily="49" charset="0"/>
              </a:rPr>
              <a:t>ACGT project digital twin</a:t>
            </a:r>
            <a:r>
              <a:rPr lang="en-GB" dirty="0">
                <a:latin typeface="Aptos" panose="020B0004020202020204" pitchFamily="34" charset="0"/>
                <a:cs typeface="Consolas" panose="020B0609020204030204" pitchFamily="49" charset="0"/>
              </a:rPr>
              <a:t> </a:t>
            </a:r>
            <a:r>
              <a:rPr lang="en-GB" sz="1800" dirty="0">
                <a:latin typeface="Aptos" panose="020B0004020202020204" pitchFamily="34" charset="0"/>
                <a:cs typeface="Consolas" panose="020B0609020204030204" pitchFamily="49" charset="0"/>
              </a:rPr>
              <a:t>(ACGT </a:t>
            </a:r>
            <a:r>
              <a:rPr lang="en-GB" sz="1800" dirty="0" err="1">
                <a:latin typeface="Aptos" panose="020B0004020202020204" pitchFamily="34" charset="0"/>
                <a:cs typeface="Consolas" panose="020B0609020204030204" pitchFamily="49" charset="0"/>
              </a:rPr>
              <a:t>Oncosimulator</a:t>
            </a:r>
            <a:r>
              <a:rPr lang="en-GB" sz="1800" dirty="0">
                <a:latin typeface="Aptos" panose="020B0004020202020204" pitchFamily="34" charset="0"/>
                <a:cs typeface="Consolas" panose="020B0609020204030204" pitchFamily="49" charset="0"/>
              </a:rPr>
              <a:t>), a </a:t>
            </a:r>
            <a:r>
              <a:rPr lang="en-US" dirty="0">
                <a:latin typeface="Aptos" panose="020B0004020202020204" pitchFamily="34" charset="0"/>
                <a:cs typeface="Consolas" panose="020B0609020204030204" pitchFamily="49" charset="0"/>
              </a:rPr>
              <a:t>“</a:t>
            </a:r>
            <a:r>
              <a:rPr lang="en-GB" sz="1800" dirty="0">
                <a:latin typeface="Aptos" panose="020B0004020202020204" pitchFamily="34" charset="0"/>
                <a:cs typeface="Consolas" panose="020B0609020204030204" pitchFamily="49" charset="0"/>
              </a:rPr>
              <a:t>world first” for EC</a:t>
            </a:r>
            <a:endParaRPr lang="en-US" dirty="0"/>
          </a:p>
        </p:txBody>
      </p:sp>
      <p:sp>
        <p:nvSpPr>
          <p:cNvPr id="21" name="TextBox 20">
            <a:extLst>
              <a:ext uri="{FF2B5EF4-FFF2-40B4-BE49-F238E27FC236}">
                <a16:creationId xmlns:a16="http://schemas.microsoft.com/office/drawing/2014/main" id="{76D3B296-E56C-FA2C-8F06-7DA39DAFF97D}"/>
              </a:ext>
            </a:extLst>
          </p:cNvPr>
          <p:cNvSpPr txBox="1"/>
          <p:nvPr/>
        </p:nvSpPr>
        <p:spPr>
          <a:xfrm>
            <a:off x="8726516" y="1299420"/>
            <a:ext cx="2347883" cy="1200329"/>
          </a:xfrm>
          <a:prstGeom prst="rect">
            <a:avLst/>
          </a:prstGeom>
          <a:noFill/>
        </p:spPr>
        <p:txBody>
          <a:bodyPr wrap="square" rtlCol="0">
            <a:spAutoFit/>
          </a:bodyPr>
          <a:lstStyle/>
          <a:p>
            <a:pPr algn="ctr"/>
            <a:r>
              <a:rPr lang="en-GB" sz="1800" dirty="0">
                <a:latin typeface="Aptos" panose="020B0004020202020204" pitchFamily="34" charset="0"/>
              </a:rPr>
              <a:t>Completion of the 4 year EU-US research project CHIC on in silico </a:t>
            </a:r>
            <a:r>
              <a:rPr lang="en-GB" dirty="0">
                <a:latin typeface="Aptos" panose="020B0004020202020204" pitchFamily="34" charset="0"/>
              </a:rPr>
              <a:t>oncology</a:t>
            </a:r>
            <a:endParaRPr lang="en-US" dirty="0"/>
          </a:p>
        </p:txBody>
      </p:sp>
    </p:spTree>
    <p:extLst>
      <p:ext uri="{BB962C8B-B14F-4D97-AF65-F5344CB8AC3E}">
        <p14:creationId xmlns:p14="http://schemas.microsoft.com/office/powerpoint/2010/main" val="50451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7</a:t>
            </a:fld>
            <a:endParaRPr lang="en-US" dirty="0"/>
          </a:p>
        </p:txBody>
      </p:sp>
      <p:sp>
        <p:nvSpPr>
          <p:cNvPr id="5" name="TextBox 4"/>
          <p:cNvSpPr txBox="1"/>
          <p:nvPr/>
        </p:nvSpPr>
        <p:spPr>
          <a:xfrm>
            <a:off x="1332082" y="1457122"/>
            <a:ext cx="3276600" cy="400110"/>
          </a:xfrm>
          <a:prstGeom prst="rect">
            <a:avLst/>
          </a:prstGeom>
          <a:noFill/>
        </p:spPr>
        <p:txBody>
          <a:bodyPr wrap="square" rtlCol="0">
            <a:spAutoFit/>
          </a:bodyPr>
          <a:lstStyle/>
          <a:p>
            <a:pPr algn="ctr"/>
            <a:r>
              <a:rPr lang="en-US" sz="2000" b="1" dirty="0">
                <a:latin typeface="Aptos" panose="020B0004020202020204" pitchFamily="34" charset="0"/>
                <a:cs typeface="Consolas" panose="020B0609020204030204" pitchFamily="49" charset="0"/>
              </a:rPr>
              <a:t>Cancer types addressed </a:t>
            </a:r>
          </a:p>
        </p:txBody>
      </p:sp>
      <p:sp>
        <p:nvSpPr>
          <p:cNvPr id="7" name="TextBox 6"/>
          <p:cNvSpPr txBox="1"/>
          <p:nvPr/>
        </p:nvSpPr>
        <p:spPr>
          <a:xfrm>
            <a:off x="6558516" y="1415122"/>
            <a:ext cx="4125433" cy="400110"/>
          </a:xfrm>
          <a:prstGeom prst="rect">
            <a:avLst/>
          </a:prstGeom>
          <a:noFill/>
        </p:spPr>
        <p:txBody>
          <a:bodyPr wrap="square" rtlCol="0">
            <a:spAutoFit/>
          </a:bodyPr>
          <a:lstStyle/>
          <a:p>
            <a:pPr algn="ctr"/>
            <a:r>
              <a:rPr lang="en-US" sz="2000" b="1" dirty="0">
                <a:latin typeface="Aptos" panose="020B0004020202020204" pitchFamily="34" charset="0"/>
                <a:cs typeface="Consolas" panose="020B0609020204030204" pitchFamily="49" charset="0"/>
              </a:rPr>
              <a:t>Cancer  treatments addressed  </a:t>
            </a:r>
          </a:p>
        </p:txBody>
      </p:sp>
      <p:grpSp>
        <p:nvGrpSpPr>
          <p:cNvPr id="11" name="Group 10"/>
          <p:cNvGrpSpPr/>
          <p:nvPr/>
        </p:nvGrpSpPr>
        <p:grpSpPr>
          <a:xfrm>
            <a:off x="1097280" y="1957827"/>
            <a:ext cx="4283895" cy="3184646"/>
            <a:chOff x="762000" y="1543650"/>
            <a:chExt cx="3368156" cy="2605324"/>
          </a:xfrm>
        </p:grpSpPr>
        <p:sp>
          <p:nvSpPr>
            <p:cNvPr id="8" name="Rectangle 7"/>
            <p:cNvSpPr/>
            <p:nvPr/>
          </p:nvSpPr>
          <p:spPr>
            <a:xfrm>
              <a:off x="762000" y="1543650"/>
              <a:ext cx="3368156" cy="24167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7778" y="1580730"/>
              <a:ext cx="3276599" cy="2568244"/>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Aptos" panose="020B0004020202020204" pitchFamily="34" charset="0"/>
                  <a:cs typeface="Consolas" panose="020B0609020204030204" pitchFamily="49" charset="0"/>
                </a:rPr>
                <a:t>Nephroblastoma</a:t>
              </a:r>
              <a:r>
                <a:rPr lang="en-US" dirty="0">
                  <a:latin typeface="Aptos" panose="020B0004020202020204" pitchFamily="34" charset="0"/>
                  <a:cs typeface="Consolas" panose="020B0609020204030204" pitchFamily="49" charset="0"/>
                </a:rPr>
                <a:t> (WT) </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Acute Lymphoblastic Leukemia (ALL)</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Breast Cancer</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Lung Cancer (NSCLC)</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Cervix Cancer </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Prostate Cancer</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Glioblastoma (GBM)</a:t>
              </a:r>
            </a:p>
            <a:p>
              <a:pPr marL="285750" indent="-285750">
                <a:buFont typeface="Arial" panose="020B0604020202020204" pitchFamily="34" charset="0"/>
                <a:buChar char="•"/>
              </a:pPr>
              <a:r>
                <a:rPr lang="en-US" dirty="0">
                  <a:solidFill>
                    <a:srgbClr val="3333FF"/>
                  </a:solidFill>
                  <a:latin typeface="Aptos" panose="020B0004020202020204" pitchFamily="34" charset="0"/>
                  <a:cs typeface="Consolas" panose="020B0609020204030204" pitchFamily="49" charset="0"/>
                </a:rPr>
                <a:t>Response of </a:t>
              </a:r>
              <a:r>
                <a:rPr lang="en-US" i="1" dirty="0">
                  <a:solidFill>
                    <a:srgbClr val="3333FF"/>
                  </a:solidFill>
                  <a:latin typeface="Aptos" panose="020B0004020202020204" pitchFamily="34" charset="0"/>
                  <a:cs typeface="Consolas" panose="020B0609020204030204" pitchFamily="49" charset="0"/>
                </a:rPr>
                <a:t>normal</a:t>
              </a:r>
              <a:r>
                <a:rPr lang="en-US" dirty="0">
                  <a:solidFill>
                    <a:srgbClr val="3333FF"/>
                  </a:solidFill>
                  <a:latin typeface="Aptos" panose="020B0004020202020204" pitchFamily="34" charset="0"/>
                  <a:cs typeface="Consolas" panose="020B0609020204030204" pitchFamily="49" charset="0"/>
                </a:rPr>
                <a:t> tissues to Radiotherapy</a:t>
              </a:r>
            </a:p>
            <a:p>
              <a:pPr marL="285750" indent="-285750">
                <a:buFont typeface="Arial" panose="020B0604020202020204" pitchFamily="34" charset="0"/>
                <a:buChar char="•"/>
              </a:pPr>
              <a:r>
                <a:rPr lang="en-US" dirty="0">
                  <a:solidFill>
                    <a:srgbClr val="3333FF"/>
                  </a:solidFill>
                  <a:latin typeface="Aptos" panose="020B0004020202020204" pitchFamily="34" charset="0"/>
                  <a:cs typeface="Consolas" panose="020B0609020204030204" pitchFamily="49" charset="0"/>
                </a:rPr>
                <a:t>Etc.</a:t>
              </a:r>
            </a:p>
            <a:p>
              <a:endParaRPr lang="en-US" dirty="0">
                <a:latin typeface="Consolas" panose="020B0609020204030204" pitchFamily="49" charset="0"/>
                <a:cs typeface="Consolas" panose="020B0609020204030204" pitchFamily="49" charset="0"/>
              </a:endParaRPr>
            </a:p>
          </p:txBody>
        </p:sp>
      </p:grpSp>
      <p:grpSp>
        <p:nvGrpSpPr>
          <p:cNvPr id="12" name="Group 11"/>
          <p:cNvGrpSpPr/>
          <p:nvPr/>
        </p:nvGrpSpPr>
        <p:grpSpPr>
          <a:xfrm>
            <a:off x="6685997" y="1957827"/>
            <a:ext cx="3870473" cy="2954100"/>
            <a:chOff x="805962" y="1552141"/>
            <a:chExt cx="3604113" cy="3269675"/>
          </a:xfrm>
        </p:grpSpPr>
        <p:sp>
          <p:nvSpPr>
            <p:cNvPr id="13" name="Rectangle 12"/>
            <p:cNvSpPr/>
            <p:nvPr/>
          </p:nvSpPr>
          <p:spPr>
            <a:xfrm>
              <a:off x="805962" y="1552141"/>
              <a:ext cx="3604113" cy="3269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4399" y="1653723"/>
              <a:ext cx="3419475" cy="316809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333FF"/>
                  </a:solidFill>
                  <a:latin typeface="Aptos" panose="020B0004020202020204" pitchFamily="34" charset="0"/>
                  <a:cs typeface="Consolas" panose="020B0609020204030204" pitchFamily="49" charset="0"/>
                </a:rPr>
                <a:t>No Treatment (Free </a:t>
              </a:r>
              <a:r>
                <a:rPr lang="en-US" dirty="0" err="1">
                  <a:solidFill>
                    <a:srgbClr val="3333FF"/>
                  </a:solidFill>
                  <a:latin typeface="Aptos" panose="020B0004020202020204" pitchFamily="34" charset="0"/>
                  <a:cs typeface="Consolas" panose="020B0609020204030204" pitchFamily="49" charset="0"/>
                </a:rPr>
                <a:t>Tumour</a:t>
              </a:r>
              <a:r>
                <a:rPr lang="en-US" dirty="0">
                  <a:solidFill>
                    <a:srgbClr val="3333FF"/>
                  </a:solidFill>
                  <a:latin typeface="Aptos" panose="020B0004020202020204" pitchFamily="34" charset="0"/>
                  <a:cs typeface="Consolas" panose="020B0609020204030204" pitchFamily="49" charset="0"/>
                </a:rPr>
                <a:t> Growth)</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Chemotherapy</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Radiotherapy</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Hormonotherapy</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Immunotherapy</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Targeted Molecular Therapies (Anti-angiogenic Therapy)</a:t>
              </a:r>
            </a:p>
            <a:p>
              <a:pPr marL="285750" indent="-285750">
                <a:buFont typeface="Arial" panose="020B0604020202020204" pitchFamily="34" charset="0"/>
                <a:buChar char="•"/>
              </a:pPr>
              <a:r>
                <a:rPr lang="en-US" dirty="0">
                  <a:latin typeface="Aptos" panose="020B0004020202020204" pitchFamily="34" charset="0"/>
                  <a:cs typeface="Consolas" panose="020B0609020204030204" pitchFamily="49" charset="0"/>
                </a:rPr>
                <a:t>Combined Therapies</a:t>
              </a:r>
            </a:p>
            <a:p>
              <a:pPr marL="285750" indent="-285750">
                <a:buFont typeface="Arial" panose="020B0604020202020204" pitchFamily="34" charset="0"/>
                <a:buChar char="•"/>
              </a:pPr>
              <a:r>
                <a:rPr lang="en-US" dirty="0" err="1">
                  <a:latin typeface="Aptos" panose="020B0004020202020204" pitchFamily="34" charset="0"/>
                  <a:cs typeface="Consolas" panose="020B0609020204030204" pitchFamily="49" charset="0"/>
                </a:rPr>
                <a:t>Etc</a:t>
              </a:r>
              <a:endParaRPr lang="en-US" dirty="0">
                <a:latin typeface="Aptos" panose="020B0004020202020204" pitchFamily="34" charset="0"/>
                <a:cs typeface="Consolas" panose="020B0609020204030204" pitchFamily="49" charset="0"/>
              </a:endParaRPr>
            </a:p>
          </p:txBody>
        </p:sp>
      </p:grpSp>
      <p:sp>
        <p:nvSpPr>
          <p:cNvPr id="6" name="TextBox 5">
            <a:extLst>
              <a:ext uri="{FF2B5EF4-FFF2-40B4-BE49-F238E27FC236}">
                <a16:creationId xmlns:a16="http://schemas.microsoft.com/office/drawing/2014/main" id="{C9919E75-AF04-4C36-5949-8991148442CD}"/>
              </a:ext>
            </a:extLst>
          </p:cNvPr>
          <p:cNvSpPr txBox="1"/>
          <p:nvPr/>
        </p:nvSpPr>
        <p:spPr>
          <a:xfrm>
            <a:off x="95250" y="115164"/>
            <a:ext cx="11734800" cy="1077218"/>
          </a:xfrm>
          <a:prstGeom prst="rect">
            <a:avLst/>
          </a:prstGeom>
          <a:noFill/>
        </p:spPr>
        <p:txBody>
          <a:bodyPr wrap="square" rtlCol="0">
            <a:spAutoFit/>
          </a:bodyPr>
          <a:lstStyle/>
          <a:p>
            <a:pPr algn="ctr"/>
            <a:r>
              <a:rPr lang="en-US" sz="3200" b="1" dirty="0">
                <a:latin typeface="Aptos" panose="020B0004020202020204" pitchFamily="34" charset="0"/>
              </a:rPr>
              <a:t>Cancers are diverse; </a:t>
            </a:r>
          </a:p>
          <a:p>
            <a:pPr algn="ctr"/>
            <a:r>
              <a:rPr lang="en-US" sz="3200" b="1" dirty="0">
                <a:latin typeface="Aptos" panose="020B0004020202020204" pitchFamily="34" charset="0"/>
              </a:rPr>
              <a:t>so are in silico oncology models and digital twins </a:t>
            </a:r>
          </a:p>
        </p:txBody>
      </p:sp>
      <p:sp>
        <p:nvSpPr>
          <p:cNvPr id="9" name="TextBox 8">
            <a:extLst>
              <a:ext uri="{FF2B5EF4-FFF2-40B4-BE49-F238E27FC236}">
                <a16:creationId xmlns:a16="http://schemas.microsoft.com/office/drawing/2014/main" id="{B4C484D8-E2F0-723B-D0BE-E7E9BB98E38D}"/>
              </a:ext>
            </a:extLst>
          </p:cNvPr>
          <p:cNvSpPr txBox="1"/>
          <p:nvPr/>
        </p:nvSpPr>
        <p:spPr>
          <a:xfrm>
            <a:off x="1046833" y="5187798"/>
            <a:ext cx="9427804" cy="1200329"/>
          </a:xfrm>
          <a:prstGeom prst="rect">
            <a:avLst/>
          </a:prstGeom>
          <a:noFill/>
        </p:spPr>
        <p:txBody>
          <a:bodyPr wrap="square" rtlCol="0">
            <a:spAutoFit/>
          </a:bodyPr>
          <a:lstStyle/>
          <a:p>
            <a:r>
              <a:rPr lang="en-US" sz="1800" dirty="0">
                <a:latin typeface="Aptos" panose="020B0004020202020204" pitchFamily="34" charset="0"/>
              </a:rPr>
              <a:t>In Silico Oncology and In Silico Medicine Group, National Technical University of Athens in collaboration with numerous research and clinical </a:t>
            </a:r>
            <a:r>
              <a:rPr lang="en-US" sz="1800" dirty="0" err="1">
                <a:latin typeface="Aptos" panose="020B0004020202020204" pitchFamily="34" charset="0"/>
              </a:rPr>
              <a:t>centres</a:t>
            </a:r>
            <a:r>
              <a:rPr lang="en-US" sz="1800" dirty="0">
                <a:latin typeface="Aptos" panose="020B0004020202020204" pitchFamily="34" charset="0"/>
              </a:rPr>
              <a:t> worldwide continuously create and improve advanced computer models to help fighting a wide range of cancer types.</a:t>
            </a:r>
          </a:p>
          <a:p>
            <a:endParaRPr lang="en-US" dirty="0"/>
          </a:p>
        </p:txBody>
      </p:sp>
    </p:spTree>
    <p:extLst>
      <p:ext uri="{BB962C8B-B14F-4D97-AF65-F5344CB8AC3E}">
        <p14:creationId xmlns:p14="http://schemas.microsoft.com/office/powerpoint/2010/main" val="108028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CEF03-6E55-A206-4538-F313945E491E}"/>
              </a:ext>
            </a:extLst>
          </p:cNvPr>
          <p:cNvSpPr>
            <a:spLocks noGrp="1"/>
          </p:cNvSpPr>
          <p:nvPr>
            <p:ph type="dt" sz="half" idx="10"/>
          </p:nvPr>
        </p:nvSpPr>
        <p:spPr/>
        <p:txBody>
          <a:bodyPr/>
          <a:lstStyle/>
          <a:p>
            <a:r>
              <a:rPr lang="en-US"/>
              <a:t>21/02/2024</a:t>
            </a:r>
            <a:endParaRPr lang="en-GB" dirty="0"/>
          </a:p>
        </p:txBody>
      </p:sp>
      <p:sp>
        <p:nvSpPr>
          <p:cNvPr id="3" name="Footer Placeholder 2">
            <a:extLst>
              <a:ext uri="{FF2B5EF4-FFF2-40B4-BE49-F238E27FC236}">
                <a16:creationId xmlns:a16="http://schemas.microsoft.com/office/drawing/2014/main" id="{B650E160-E672-DB2C-CE3B-A6A010693F86}"/>
              </a:ext>
            </a:extLst>
          </p:cNvPr>
          <p:cNvSpPr>
            <a:spLocks noGrp="1"/>
          </p:cNvSpPr>
          <p:nvPr>
            <p:ph type="ftr" sz="quarter" idx="11"/>
          </p:nvPr>
        </p:nvSpPr>
        <p:spPr/>
        <p:txBody>
          <a:bodyPr/>
          <a:lstStyle/>
          <a:p>
            <a:r>
              <a:rPr lang="en-GB"/>
              <a:t>Georgios Stamatakos - In Silico Oncology – European parliament</a:t>
            </a:r>
            <a:endParaRPr lang="en-GB" dirty="0"/>
          </a:p>
        </p:txBody>
      </p:sp>
      <p:sp>
        <p:nvSpPr>
          <p:cNvPr id="4" name="Slide Number Placeholder 3">
            <a:extLst>
              <a:ext uri="{FF2B5EF4-FFF2-40B4-BE49-F238E27FC236}">
                <a16:creationId xmlns:a16="http://schemas.microsoft.com/office/drawing/2014/main" id="{0A26B04E-E648-4472-6527-EFED14D936A2}"/>
              </a:ext>
            </a:extLst>
          </p:cNvPr>
          <p:cNvSpPr>
            <a:spLocks noGrp="1"/>
          </p:cNvSpPr>
          <p:nvPr>
            <p:ph type="sldNum" sz="quarter" idx="12"/>
          </p:nvPr>
        </p:nvSpPr>
        <p:spPr/>
        <p:txBody>
          <a:bodyPr/>
          <a:lstStyle/>
          <a:p>
            <a:fld id="{076B00C5-289B-45F3-9102-15A95B6079E9}" type="slidenum">
              <a:rPr lang="en-GB" smtClean="0"/>
              <a:pPr/>
              <a:t>8</a:t>
            </a:fld>
            <a:endParaRPr lang="en-GB" dirty="0"/>
          </a:p>
        </p:txBody>
      </p:sp>
      <p:sp>
        <p:nvSpPr>
          <p:cNvPr id="5" name="TextBox 4">
            <a:extLst>
              <a:ext uri="{FF2B5EF4-FFF2-40B4-BE49-F238E27FC236}">
                <a16:creationId xmlns:a16="http://schemas.microsoft.com/office/drawing/2014/main" id="{9B40E2E7-3823-3EA9-791B-CF12B37C51F5}"/>
              </a:ext>
            </a:extLst>
          </p:cNvPr>
          <p:cNvSpPr txBox="1"/>
          <p:nvPr/>
        </p:nvSpPr>
        <p:spPr>
          <a:xfrm>
            <a:off x="226557" y="400050"/>
            <a:ext cx="11796110" cy="1569660"/>
          </a:xfrm>
          <a:prstGeom prst="rect">
            <a:avLst/>
          </a:prstGeom>
          <a:noFill/>
        </p:spPr>
        <p:txBody>
          <a:bodyPr wrap="square" rtlCol="0">
            <a:spAutoFit/>
          </a:bodyPr>
          <a:lstStyle/>
          <a:p>
            <a:pPr algn="ctr"/>
            <a:r>
              <a:rPr lang="en-US" sz="3200" b="1" dirty="0">
                <a:latin typeface="Aptos" panose="020B0004020202020204" pitchFamily="34" charset="0"/>
              </a:rPr>
              <a:t>Simulating  glioblastoma </a:t>
            </a:r>
            <a:r>
              <a:rPr lang="en-US" sz="3200" b="1" dirty="0" err="1">
                <a:latin typeface="Aptos" panose="020B0004020202020204" pitchFamily="34" charset="0"/>
              </a:rPr>
              <a:t>tumour</a:t>
            </a:r>
            <a:r>
              <a:rPr lang="en-US" sz="3200" b="1" dirty="0">
                <a:latin typeface="Aptos" panose="020B0004020202020204" pitchFamily="34" charset="0"/>
              </a:rPr>
              <a:t> growth and invasion into the brain can help optimizing radiotherapy treatment</a:t>
            </a:r>
          </a:p>
          <a:p>
            <a:pPr algn="ctr"/>
            <a:endParaRPr lang="en-GB" sz="3200" b="1" dirty="0">
              <a:latin typeface="Aptos" panose="020B0004020202020204" pitchFamily="34" charset="0"/>
            </a:endParaRPr>
          </a:p>
        </p:txBody>
      </p:sp>
      <p:sp>
        <p:nvSpPr>
          <p:cNvPr id="8" name="TextBox 7">
            <a:extLst>
              <a:ext uri="{FF2B5EF4-FFF2-40B4-BE49-F238E27FC236}">
                <a16:creationId xmlns:a16="http://schemas.microsoft.com/office/drawing/2014/main" id="{5F922350-7B0E-F837-B2D8-E4CF73EBE1DD}"/>
              </a:ext>
            </a:extLst>
          </p:cNvPr>
          <p:cNvSpPr txBox="1"/>
          <p:nvPr/>
        </p:nvSpPr>
        <p:spPr>
          <a:xfrm>
            <a:off x="7189467" y="2039204"/>
            <a:ext cx="4264201" cy="3139321"/>
          </a:xfrm>
          <a:prstGeom prst="rect">
            <a:avLst/>
          </a:prstGeom>
          <a:noFill/>
        </p:spPr>
        <p:txBody>
          <a:bodyPr wrap="square" rtlCol="0">
            <a:spAutoFit/>
          </a:bodyPr>
          <a:lstStyle/>
          <a:p>
            <a:r>
              <a:rPr lang="en-US" dirty="0">
                <a:latin typeface="Aptos" panose="020B0004020202020204" pitchFamily="34" charset="0"/>
              </a:rPr>
              <a:t>Depending  on the initial </a:t>
            </a:r>
            <a:r>
              <a:rPr lang="en-US" b="1" dirty="0">
                <a:latin typeface="Aptos" panose="020B0004020202020204" pitchFamily="34" charset="0"/>
              </a:rPr>
              <a:t>location</a:t>
            </a:r>
            <a:r>
              <a:rPr lang="en-US" dirty="0">
                <a:latin typeface="Aptos" panose="020B0004020202020204" pitchFamily="34" charset="0"/>
              </a:rPr>
              <a:t> of the  </a:t>
            </a:r>
            <a:r>
              <a:rPr lang="en-US" dirty="0" err="1">
                <a:latin typeface="Aptos" panose="020B0004020202020204" pitchFamily="34" charset="0"/>
              </a:rPr>
              <a:t>tumour</a:t>
            </a:r>
            <a:r>
              <a:rPr lang="en-US" dirty="0">
                <a:latin typeface="Aptos" panose="020B0004020202020204" pitchFamily="34" charset="0"/>
              </a:rPr>
              <a:t> within the brain (panel A), the </a:t>
            </a:r>
            <a:r>
              <a:rPr lang="en-US" b="1" dirty="0" err="1">
                <a:latin typeface="Aptos" panose="020B0004020202020204" pitchFamily="34" charset="0"/>
              </a:rPr>
              <a:t>tumour</a:t>
            </a:r>
            <a:r>
              <a:rPr lang="en-US" b="1" dirty="0">
                <a:latin typeface="Aptos" panose="020B0004020202020204" pitchFamily="34" charset="0"/>
              </a:rPr>
              <a:t> will grow </a:t>
            </a:r>
            <a:r>
              <a:rPr lang="en-US" dirty="0">
                <a:latin typeface="Aptos" panose="020B0004020202020204" pitchFamily="34" charset="0"/>
              </a:rPr>
              <a:t>and</a:t>
            </a:r>
            <a:r>
              <a:rPr lang="en-US" b="1" dirty="0">
                <a:latin typeface="Aptos" panose="020B0004020202020204" pitchFamily="34" charset="0"/>
              </a:rPr>
              <a:t> invade </a:t>
            </a:r>
            <a:r>
              <a:rPr lang="en-US" dirty="0">
                <a:latin typeface="Aptos" panose="020B0004020202020204" pitchFamily="34" charset="0"/>
              </a:rPr>
              <a:t>the surrounding normal brain tissue </a:t>
            </a:r>
            <a:r>
              <a:rPr lang="en-US" b="1" dirty="0">
                <a:latin typeface="Aptos" panose="020B0004020202020204" pitchFamily="34" charset="0"/>
              </a:rPr>
              <a:t>in a different way </a:t>
            </a:r>
            <a:r>
              <a:rPr lang="en-US" dirty="0">
                <a:latin typeface="Aptos" panose="020B0004020202020204" pitchFamily="34" charset="0"/>
              </a:rPr>
              <a:t>(panel B). </a:t>
            </a:r>
          </a:p>
          <a:p>
            <a:endParaRPr lang="en-US" dirty="0">
              <a:latin typeface="Aptos" panose="020B0004020202020204" pitchFamily="34" charset="0"/>
            </a:endParaRPr>
          </a:p>
          <a:p>
            <a:r>
              <a:rPr lang="en-US" dirty="0">
                <a:latin typeface="Aptos" panose="020B0004020202020204" pitchFamily="34" charset="0"/>
              </a:rPr>
              <a:t>In silico oncology models predict spatiotemporal </a:t>
            </a:r>
            <a:r>
              <a:rPr lang="en-US" dirty="0" err="1">
                <a:latin typeface="Aptos" panose="020B0004020202020204" pitchFamily="34" charset="0"/>
              </a:rPr>
              <a:t>tumour</a:t>
            </a:r>
            <a:r>
              <a:rPr lang="en-US" dirty="0">
                <a:latin typeface="Aptos" panose="020B0004020202020204" pitchFamily="34" charset="0"/>
              </a:rPr>
              <a:t> evolution.</a:t>
            </a:r>
          </a:p>
          <a:p>
            <a:endParaRPr lang="en-US" dirty="0">
              <a:latin typeface="Aptos" panose="020B0004020202020204" pitchFamily="34" charset="0"/>
            </a:endParaRPr>
          </a:p>
          <a:p>
            <a:r>
              <a:rPr lang="en-US" dirty="0">
                <a:latin typeface="Aptos" panose="020B0004020202020204" pitchFamily="34" charset="0"/>
              </a:rPr>
              <a:t>Glioblastomas can grow 1.4 percent in a single day!</a:t>
            </a:r>
          </a:p>
        </p:txBody>
      </p:sp>
      <p:pic>
        <p:nvPicPr>
          <p:cNvPr id="10" name="Picture 9" descr="A blue and pink brain scan&#10;&#10;Description automatically generated">
            <a:extLst>
              <a:ext uri="{FF2B5EF4-FFF2-40B4-BE49-F238E27FC236}">
                <a16:creationId xmlns:a16="http://schemas.microsoft.com/office/drawing/2014/main" id="{8B2FE01B-F85A-8959-3325-BB53E65F6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63" y="2029361"/>
            <a:ext cx="6089575" cy="3159008"/>
          </a:xfrm>
          <a:prstGeom prst="rect">
            <a:avLst/>
          </a:prstGeom>
        </p:spPr>
      </p:pic>
      <p:sp>
        <p:nvSpPr>
          <p:cNvPr id="11" name="TextBox 10">
            <a:extLst>
              <a:ext uri="{FF2B5EF4-FFF2-40B4-BE49-F238E27FC236}">
                <a16:creationId xmlns:a16="http://schemas.microsoft.com/office/drawing/2014/main" id="{1F48FE78-DEA7-3EDB-A7C2-215A77F71365}"/>
              </a:ext>
            </a:extLst>
          </p:cNvPr>
          <p:cNvSpPr txBox="1"/>
          <p:nvPr/>
        </p:nvSpPr>
        <p:spPr>
          <a:xfrm>
            <a:off x="524763" y="5426170"/>
            <a:ext cx="6089575" cy="646331"/>
          </a:xfrm>
          <a:prstGeom prst="rect">
            <a:avLst/>
          </a:prstGeom>
          <a:noFill/>
        </p:spPr>
        <p:txBody>
          <a:bodyPr wrap="square" rtlCol="0">
            <a:spAutoFit/>
          </a:bodyPr>
          <a:lstStyle/>
          <a:p>
            <a:r>
              <a:rPr lang="en-GB" dirty="0"/>
              <a:t>Cancer informatics 02/2017; 16(16):1-16., DOI:10.1177/1176935116684824</a:t>
            </a:r>
          </a:p>
        </p:txBody>
      </p:sp>
    </p:spTree>
    <p:extLst>
      <p:ext uri="{BB962C8B-B14F-4D97-AF65-F5344CB8AC3E}">
        <p14:creationId xmlns:p14="http://schemas.microsoft.com/office/powerpoint/2010/main" val="248304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21/02/2024</a:t>
            </a:r>
            <a:endParaRPr lang="en-US" dirty="0"/>
          </a:p>
        </p:txBody>
      </p:sp>
      <p:sp>
        <p:nvSpPr>
          <p:cNvPr id="3" name="Footer Placeholder 2"/>
          <p:cNvSpPr>
            <a:spLocks noGrp="1"/>
          </p:cNvSpPr>
          <p:nvPr>
            <p:ph type="ftr" sz="quarter" idx="11"/>
          </p:nvPr>
        </p:nvSpPr>
        <p:spPr/>
        <p:txBody>
          <a:bodyPr/>
          <a:lstStyle/>
          <a:p>
            <a:r>
              <a:rPr lang="it-IT"/>
              <a:t>Georgios Stamatakos - In Silico Oncology – European parliament</a:t>
            </a:r>
            <a:endParaRPr lang="el-GR" dirty="0"/>
          </a:p>
        </p:txBody>
      </p:sp>
      <p:sp>
        <p:nvSpPr>
          <p:cNvPr id="4" name="Slide Number Placeholder 3"/>
          <p:cNvSpPr>
            <a:spLocks noGrp="1"/>
          </p:cNvSpPr>
          <p:nvPr>
            <p:ph type="sldNum" sz="quarter" idx="12"/>
          </p:nvPr>
        </p:nvSpPr>
        <p:spPr/>
        <p:txBody>
          <a:bodyPr/>
          <a:lstStyle/>
          <a:p>
            <a:fld id="{87329EB4-1CFF-4B1B-B79B-E1336FCF1674}" type="slidenum">
              <a:rPr lang="en-US" smtClean="0"/>
              <a:pPr/>
              <a:t>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403" y="1419100"/>
            <a:ext cx="8631640" cy="3626667"/>
          </a:xfrm>
          <a:prstGeom prst="rect">
            <a:avLst/>
          </a:prstGeom>
        </p:spPr>
      </p:pic>
      <p:sp>
        <p:nvSpPr>
          <p:cNvPr id="7" name="TextBox 6">
            <a:extLst>
              <a:ext uri="{FF2B5EF4-FFF2-40B4-BE49-F238E27FC236}">
                <a16:creationId xmlns:a16="http://schemas.microsoft.com/office/drawing/2014/main" id="{0B4EA0C8-6EAB-C9B7-5C0B-6E48A8C86B0A}"/>
              </a:ext>
            </a:extLst>
          </p:cNvPr>
          <p:cNvSpPr txBox="1"/>
          <p:nvPr/>
        </p:nvSpPr>
        <p:spPr>
          <a:xfrm>
            <a:off x="1" y="277716"/>
            <a:ext cx="11782424" cy="954107"/>
          </a:xfrm>
          <a:prstGeom prst="rect">
            <a:avLst/>
          </a:prstGeom>
          <a:noFill/>
        </p:spPr>
        <p:txBody>
          <a:bodyPr wrap="square" rtlCol="0">
            <a:spAutoFit/>
          </a:bodyPr>
          <a:lstStyle/>
          <a:p>
            <a:pPr algn="ctr"/>
            <a:r>
              <a:rPr lang="en-US" sz="2800" b="1" dirty="0"/>
              <a:t>Coupling biological and mechanical simulation of a glioblastoma brain </a:t>
            </a:r>
            <a:r>
              <a:rPr lang="en-US" sz="2800" b="1" dirty="0" err="1"/>
              <a:t>tumour</a:t>
            </a:r>
            <a:r>
              <a:rPr lang="en-US" sz="2800" b="1" dirty="0"/>
              <a:t> growth and invasion can lead to more refined  and reliable predictions</a:t>
            </a:r>
            <a:endParaRPr lang="en-GB" sz="2800" b="1" dirty="0"/>
          </a:p>
        </p:txBody>
      </p:sp>
      <p:sp>
        <p:nvSpPr>
          <p:cNvPr id="12" name="TextBox 11">
            <a:extLst>
              <a:ext uri="{FF2B5EF4-FFF2-40B4-BE49-F238E27FC236}">
                <a16:creationId xmlns:a16="http://schemas.microsoft.com/office/drawing/2014/main" id="{EAE80F8C-F39E-156E-A35D-2D581BA82415}"/>
              </a:ext>
            </a:extLst>
          </p:cNvPr>
          <p:cNvSpPr txBox="1"/>
          <p:nvPr/>
        </p:nvSpPr>
        <p:spPr>
          <a:xfrm>
            <a:off x="3100460" y="5438900"/>
            <a:ext cx="5343525" cy="646331"/>
          </a:xfrm>
          <a:prstGeom prst="rect">
            <a:avLst/>
          </a:prstGeom>
          <a:noFill/>
        </p:spPr>
        <p:txBody>
          <a:bodyPr wrap="square" rtlCol="0">
            <a:spAutoFit/>
          </a:bodyPr>
          <a:lstStyle/>
          <a:p>
            <a:r>
              <a:rPr lang="en-GB" dirty="0"/>
              <a:t>Progress in Biophysics and Molecular Biology 07/2011; 107(1):193-9., DOI:10.1016/j.pbiomolbio.2011.06.007</a:t>
            </a:r>
          </a:p>
        </p:txBody>
      </p:sp>
    </p:spTree>
    <p:extLst>
      <p:ext uri="{BB962C8B-B14F-4D97-AF65-F5344CB8AC3E}">
        <p14:creationId xmlns:p14="http://schemas.microsoft.com/office/powerpoint/2010/main" val="240545828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2093</TotalTime>
  <Words>3289</Words>
  <Application>Microsoft Office PowerPoint</Application>
  <PresentationFormat>Widescreen</PresentationFormat>
  <Paragraphs>363</Paragraphs>
  <Slides>29</Slides>
  <Notes>0</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Display</vt:lpstr>
      <vt:lpstr>Arial</vt:lpstr>
      <vt:lpstr>Calibri</vt:lpstr>
      <vt:lpstr>Calibri Light</vt:lpstr>
      <vt:lpstr>Consolas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silico oncology provides assistance to the doctor and the patient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Computer Modelling  and Simulation to accelerate medical innovation and patient safety –  The paradigm of in silico oncology</dc:title>
  <dc:creator>Γεώργιος Σταματάκος</dc:creator>
  <cp:lastModifiedBy>Γεώργιος Σταματάκος</cp:lastModifiedBy>
  <cp:revision>205</cp:revision>
  <dcterms:created xsi:type="dcterms:W3CDTF">2024-02-13T14:51:38Z</dcterms:created>
  <dcterms:modified xsi:type="dcterms:W3CDTF">2024-02-18T13:31:37Z</dcterms:modified>
</cp:coreProperties>
</file>